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86" r:id="rId5"/>
    <p:sldId id="260" r:id="rId6"/>
    <p:sldId id="290" r:id="rId7"/>
    <p:sldId id="309" r:id="rId8"/>
    <p:sldId id="287" r:id="rId9"/>
    <p:sldId id="292" r:id="rId10"/>
    <p:sldId id="293" r:id="rId11"/>
    <p:sldId id="294" r:id="rId12"/>
    <p:sldId id="291" r:id="rId13"/>
    <p:sldId id="297" r:id="rId14"/>
    <p:sldId id="298" r:id="rId15"/>
    <p:sldId id="299" r:id="rId16"/>
    <p:sldId id="295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288" r:id="rId26"/>
    <p:sldId id="308" r:id="rId27"/>
    <p:sldId id="27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8256"/>
    <a:srgbClr val="404040"/>
    <a:srgbClr val="8A8A8A"/>
    <a:srgbClr val="4ABEF8"/>
    <a:srgbClr val="F2AF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288" autoAdjust="0"/>
  </p:normalViewPr>
  <p:slideViewPr>
    <p:cSldViewPr snapToGrid="0" showGuides="1">
      <p:cViewPr varScale="1">
        <p:scale>
          <a:sx n="89" d="100"/>
          <a:sy n="89" d="100"/>
        </p:scale>
        <p:origin x="420" y="90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242DE-E15B-47DE-BEBF-0FA2E53D7F39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F803A-4BAD-44F9-AC3D-B25790B34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138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이번 </a:t>
            </a:r>
            <a:r>
              <a:rPr lang="en-US" altLang="ko-KR" dirty="0" smtClean="0"/>
              <a:t>2021</a:t>
            </a:r>
            <a:r>
              <a:rPr lang="ko-KR" altLang="en-US" dirty="0" smtClean="0"/>
              <a:t>년 문화유산 공공빅데이터 활용 경진대회에 참여한 팀 </a:t>
            </a:r>
            <a:r>
              <a:rPr lang="en-US" altLang="ko-KR" dirty="0" smtClean="0"/>
              <a:t>CDA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 팀</a:t>
            </a:r>
            <a:r>
              <a:rPr lang="ko-KR" altLang="en-US" baseline="0" dirty="0" smtClean="0"/>
              <a:t> 이름인 </a:t>
            </a:r>
            <a:r>
              <a:rPr lang="en-US" altLang="ko-KR" baseline="0" dirty="0" smtClean="0"/>
              <a:t>CDA</a:t>
            </a:r>
            <a:r>
              <a:rPr lang="ko-KR" altLang="en-US" baseline="0" dirty="0" smtClean="0"/>
              <a:t>는 대회 취지에 맞추어 </a:t>
            </a:r>
            <a:r>
              <a:rPr lang="en-US" altLang="ko-KR" baseline="0" dirty="0" smtClean="0"/>
              <a:t>Cultural Data Analysis</a:t>
            </a:r>
            <a:r>
              <a:rPr lang="ko-KR" altLang="en-US" baseline="0" dirty="0" smtClean="0"/>
              <a:t>의 약칭으로 정해보았습니다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팀원은 조장 </a:t>
            </a:r>
            <a:r>
              <a:rPr lang="ko-KR" altLang="en-US" baseline="0" dirty="0" err="1" smtClean="0"/>
              <a:t>김태인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발표자 </a:t>
            </a:r>
            <a:r>
              <a:rPr lang="ko-KR" altLang="en-US" baseline="0" dirty="0" err="1" smtClean="0"/>
              <a:t>손면호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070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소방서와 안전센터 데이터</a:t>
            </a:r>
            <a:r>
              <a:rPr lang="ko-KR" altLang="en-US" baseline="0" dirty="0" smtClean="0"/>
              <a:t> 컬럼 구성은 다음과 같습니다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마찬가지로 명칭을 통해 위도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경도를 확보하고 분석에 활용했습니다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01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데이터프레임에 대해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구글맵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활용하여</a:t>
            </a:r>
            <a:r>
              <a:rPr lang="ko-KR" altLang="en-US" baseline="0" dirty="0" smtClean="0"/>
              <a:t> 위도와 </a:t>
            </a:r>
            <a:r>
              <a:rPr lang="ko-KR" altLang="en-US" baseline="0" dirty="0" err="1" smtClean="0"/>
              <a:t>경도값을</a:t>
            </a:r>
            <a:r>
              <a:rPr lang="ko-KR" altLang="en-US" baseline="0" dirty="0" smtClean="0"/>
              <a:t> 추출해내고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새로운 컬럼으로 만들어 넣었습니다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위경도</a:t>
            </a:r>
            <a:r>
              <a:rPr lang="ko-KR" altLang="en-US" baseline="0" dirty="0" smtClean="0"/>
              <a:t> 데이터를 활용하여 거리를 계산해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각 </a:t>
            </a:r>
            <a:r>
              <a:rPr lang="ko-KR" altLang="en-US" baseline="0" dirty="0" err="1" smtClean="0"/>
              <a:t>문화재별로</a:t>
            </a:r>
            <a:r>
              <a:rPr lang="ko-KR" altLang="en-US" baseline="0" dirty="0" smtClean="0"/>
              <a:t> 가장 근접해있는 소방서를 찾아내 새 컬럼으로 추가했습니다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각 문화재 데이터프레임들을 병합하여 목조문화재 데이터 프레임을 생성하였습니다</a:t>
            </a:r>
            <a:r>
              <a:rPr lang="en-US" altLang="ko-KR" dirty="0" smtClean="0"/>
              <a:t>.</a:t>
            </a:r>
          </a:p>
          <a:p>
            <a:endParaRPr lang="ko-KR" altLang="en-US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616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전처리를</a:t>
            </a:r>
            <a:r>
              <a:rPr lang="ko-KR" altLang="en-US" dirty="0" smtClean="0"/>
              <a:t> 완료한 데이터들을 토대로 탐색적 데이터 분석을 진행했습니다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목조문화재 중 국보</a:t>
            </a:r>
            <a:r>
              <a:rPr lang="en-US" altLang="ko-KR" dirty="0" smtClean="0"/>
              <a:t>_</a:t>
            </a:r>
            <a:r>
              <a:rPr lang="ko-KR" altLang="en-US" dirty="0" smtClean="0"/>
              <a:t>보물 문화재 데이터에 있는 화재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및 소화설비 자료를 통해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설비 현황을 파악해보았습니다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15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목조문화재에 대하여 면적과 최근접소방서거리의 분포를 확인했습니다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특히 면적의 분포는 산포가 크고 </a:t>
            </a:r>
            <a:r>
              <a:rPr lang="ko-KR" altLang="en-US" dirty="0" err="1" smtClean="0"/>
              <a:t>이상치도</a:t>
            </a:r>
            <a:r>
              <a:rPr lang="ko-KR" altLang="en-US" dirty="0" smtClean="0"/>
              <a:t> 많음을 확인할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230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분포의 왜곡을</a:t>
            </a:r>
            <a:r>
              <a:rPr lang="ko-KR" altLang="en-US" baseline="0" dirty="0" smtClean="0"/>
              <a:t> 줄이고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군집분석 결과에서의 시각적 효과를 향상시키기 위해 </a:t>
            </a:r>
            <a:r>
              <a:rPr lang="ko-KR" altLang="en-US" dirty="0" err="1" smtClean="0"/>
              <a:t>이상치를</a:t>
            </a:r>
            <a:r>
              <a:rPr lang="ko-KR" altLang="en-US" dirty="0" smtClean="0"/>
              <a:t> 제거하였습니다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912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이상치를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제거한 후 다시 데이터 분포를 확인하였습니다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나아진 분포를 보이고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76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위경도 위치 데이터를 활용하여 목조문화재와 소방서의 위치를 시각화</a:t>
            </a:r>
            <a:r>
              <a:rPr lang="ko-KR" altLang="en-US" baseline="0" dirty="0" smtClean="0"/>
              <a:t> 해보았습니다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190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군집분석을 통해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위험군을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해보았습니다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EDA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과정에서 살펴보았던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화재와 밀접하게 관련된 다음 두 요인들을 활용했습니다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화재에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효과적인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대응이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소방기관이므로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가까운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소방기관까지의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거리를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요인으로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활용하였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화재의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확산과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소방의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용이함과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문화재의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면적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요인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활용하였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두 요인에 대한 </a:t>
            </a:r>
            <a:r>
              <a:rPr lang="ko-KR" altLang="en-US" dirty="0" err="1" smtClean="0"/>
              <a:t>산점도를</a:t>
            </a:r>
            <a:r>
              <a:rPr lang="ko-KR" altLang="en-US" dirty="0" smtClean="0"/>
              <a:t> 그려보았습니다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749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SSE</a:t>
            </a:r>
            <a:r>
              <a:rPr lang="ko-KR" altLang="en-US" dirty="0" smtClean="0"/>
              <a:t>에 기반하여 적절한 군집의 개수를 찾았습니다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군집의 개수를 </a:t>
            </a:r>
            <a:r>
              <a:rPr lang="en-US" altLang="ko-KR" dirty="0" smtClean="0"/>
              <a:t>3</a:t>
            </a:r>
            <a:r>
              <a:rPr lang="ko-KR" altLang="en-US" dirty="0" smtClean="0"/>
              <a:t>으로 설정하였습니다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604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군집분석 결과 다음과 같은 군집</a:t>
            </a:r>
            <a:r>
              <a:rPr lang="ko-KR" altLang="en-US" baseline="0" dirty="0" smtClean="0"/>
              <a:t> 분류를 </a:t>
            </a:r>
            <a:r>
              <a:rPr lang="ko-KR" altLang="en-US" dirty="0" smtClean="0"/>
              <a:t>얻을 수 있었습니다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555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목차는 다음과 같은 순서로 이루어져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5483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군집에 대해 도수분포표와 </a:t>
            </a:r>
            <a:r>
              <a:rPr lang="ko-KR" altLang="en-US" dirty="0" err="1" smtClean="0"/>
              <a:t>산점도를</a:t>
            </a:r>
            <a:r>
              <a:rPr lang="ko-KR" altLang="en-US" dirty="0" smtClean="0"/>
              <a:t> 그리고 분석해보았습니다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833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소방서와의 거리가 </a:t>
            </a:r>
            <a:r>
              <a:rPr lang="en-US" altLang="ko-KR" dirty="0" smtClean="0"/>
              <a:t>0~6km</a:t>
            </a:r>
            <a:r>
              <a:rPr lang="ko-KR" altLang="en-US" dirty="0" smtClean="0"/>
              <a:t>로 상대적으로 가깝고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면적도 </a:t>
            </a:r>
            <a:r>
              <a:rPr lang="en-US" altLang="ko-KR" dirty="0" smtClean="0"/>
              <a:t>0~8000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제곱</a:t>
            </a:r>
            <a:r>
              <a:rPr lang="en-US" altLang="ko-KR" baseline="0" dirty="0" smtClean="0"/>
              <a:t>km</a:t>
            </a:r>
            <a:r>
              <a:rPr lang="ko-KR" altLang="en-US" baseline="0" dirty="0" smtClean="0"/>
              <a:t>로 비교적 좁은 군집을 </a:t>
            </a:r>
            <a:r>
              <a:rPr lang="ko-KR" altLang="en-US" baseline="0" dirty="0" err="1" smtClean="0"/>
              <a:t>일반군으로</a:t>
            </a:r>
            <a:r>
              <a:rPr lang="ko-KR" altLang="en-US" baseline="0" dirty="0" smtClean="0"/>
              <a:t> 분류했습니다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42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소방서와의 거리가 </a:t>
            </a:r>
            <a:r>
              <a:rPr lang="en-US" altLang="ko-KR" dirty="0" smtClean="0"/>
              <a:t>5~14km</a:t>
            </a:r>
            <a:r>
              <a:rPr lang="ko-KR" altLang="en-US" dirty="0" smtClean="0"/>
              <a:t>로 상대적으로 멀고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면적은 </a:t>
            </a:r>
            <a:r>
              <a:rPr lang="en-US" altLang="ko-KR" dirty="0" smtClean="0"/>
              <a:t>0~8000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제곱</a:t>
            </a:r>
            <a:r>
              <a:rPr lang="en-US" altLang="ko-KR" baseline="0" dirty="0" smtClean="0"/>
              <a:t>km</a:t>
            </a:r>
            <a:r>
              <a:rPr lang="ko-KR" altLang="en-US" baseline="0" dirty="0" smtClean="0"/>
              <a:t>로 비교적 좁은 군집을 거리 </a:t>
            </a:r>
            <a:r>
              <a:rPr lang="ko-KR" altLang="en-US" baseline="0" dirty="0" err="1" smtClean="0"/>
              <a:t>위험군으로</a:t>
            </a:r>
            <a:r>
              <a:rPr lang="ko-KR" altLang="en-US" baseline="0" dirty="0" smtClean="0"/>
              <a:t> 분류했습니다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540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소방서와의 거리가 </a:t>
            </a:r>
            <a:r>
              <a:rPr lang="en-US" altLang="ko-KR" dirty="0" smtClean="0"/>
              <a:t>0~8km</a:t>
            </a:r>
            <a:r>
              <a:rPr lang="ko-KR" altLang="en-US" dirty="0" smtClean="0"/>
              <a:t>로 상대적으로 가깝고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면적은 </a:t>
            </a:r>
            <a:r>
              <a:rPr lang="en-US" altLang="ko-KR" dirty="0" smtClean="0"/>
              <a:t>8000~26000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제곱</a:t>
            </a:r>
            <a:r>
              <a:rPr lang="en-US" altLang="ko-KR" baseline="0" dirty="0" smtClean="0"/>
              <a:t>km</a:t>
            </a:r>
            <a:r>
              <a:rPr lang="ko-KR" altLang="en-US" baseline="0" dirty="0" smtClean="0"/>
              <a:t>로 비교적 넓은 군집을 면적 </a:t>
            </a:r>
            <a:r>
              <a:rPr lang="ko-KR" altLang="en-US" baseline="0" dirty="0" err="1" smtClean="0"/>
              <a:t>위험군으로</a:t>
            </a:r>
            <a:r>
              <a:rPr lang="ko-KR" altLang="en-US" baseline="0" dirty="0" smtClean="0"/>
              <a:t> 분류했습니다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또한 면적이 넓어 대형</a:t>
            </a:r>
            <a:r>
              <a:rPr lang="ko-KR" altLang="en-US" baseline="0" dirty="0" smtClean="0"/>
              <a:t> 화재 위험도 높게 볼 수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983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활용방안입니다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055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위험군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분류결과를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방재 관리와 예방 정책 수립에 반영할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화재 점검의 우선순위 선정이나 방재 시설 예산 편성 등에 활용할 수 있을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186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dirty="0" smtClean="0"/>
              <a:t>또한 국보</a:t>
            </a:r>
            <a:r>
              <a:rPr lang="en-US" altLang="ko-KR" dirty="0" smtClean="0"/>
              <a:t>_</a:t>
            </a:r>
            <a:r>
              <a:rPr lang="ko-KR" altLang="en-US" dirty="0" smtClean="0"/>
              <a:t>보물 외의 문화재들에 대해서도 소방시설 현황 데이터를 구축한다면</a:t>
            </a:r>
            <a:r>
              <a:rPr lang="en-US" altLang="ko-KR" dirty="0" smtClean="0"/>
              <a:t>, </a:t>
            </a:r>
          </a:p>
          <a:p>
            <a:pPr fontAlgn="base" latinLnBrk="1"/>
            <a:r>
              <a:rPr lang="ko-KR" altLang="en-US" dirty="0" smtClean="0"/>
              <a:t>해당 요인도 이후 추가적인 </a:t>
            </a:r>
            <a:r>
              <a:rPr lang="ko-KR" altLang="en-US" dirty="0" err="1" smtClean="0"/>
              <a:t>위험군</a:t>
            </a:r>
            <a:r>
              <a:rPr lang="ko-KR" altLang="en-US" dirty="0" smtClean="0"/>
              <a:t> 분류나 위험 예측</a:t>
            </a:r>
            <a:r>
              <a:rPr lang="ko-KR" altLang="en-US" baseline="0" dirty="0" smtClean="0"/>
              <a:t> 결과에 반영해볼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796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발표를 마치겠습니다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081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프로젝트 목표 및 배경입니다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416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문화재 화재 사고는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잊을만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하면 겪고 있는 재난입니다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낙산사와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숭례문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화재 그리고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최근에 있었던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노트르담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성당 화재 사례 등이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문화재는 전통과 역사라는 가치가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실체화되어있는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국가와 국민의 소중한 자산입니다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일상에서 접하기 어려운 면도 존재하여 자칫 방재 노력에 소홀해지기 쉽습니다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문화재는 피해를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복구하는 데의 비용과 시간이 더 크고 불가능한 경우도 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더해서 국민들이 받는 충격으로 인한 사회적 비용도 존재합니다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문화재 화재에 대한 경각심을 기르고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방재를 위한 관리와 예측을 위한 노력이 요구됩니다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화재에 가장 취약한 목조 문화재들에 대한 화재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위험군을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분석하는 것을 목표로 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위험군을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파악하여 문화재 방재 관리와 예방 정책 수립에 반영하여 화재 피해를 줄이는 데 기여할 수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있도록 해보았습니다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15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보물에 해당하는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문화재 외에 사적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국가 민속문화재 등의 종목에도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보수정비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비용이 들어가는 현황을 볼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배경을 반영하여 해당 종목들의 문화재에 대해서도 분석의 대상으로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지정했습니다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83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데이터 분석입니다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180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1,2</a:t>
            </a:r>
            <a:r>
              <a:rPr lang="ko-KR" altLang="en-US" dirty="0" smtClean="0"/>
              <a:t>번 자료를 통해 국보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보물 문화재</a:t>
            </a:r>
            <a:r>
              <a:rPr lang="en-US" altLang="ko-KR" baseline="0" dirty="0" smtClean="0"/>
              <a:t> / </a:t>
            </a:r>
            <a:r>
              <a:rPr lang="ko-KR" altLang="en-US" baseline="0" dirty="0" smtClean="0"/>
              <a:t>사적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국가민속문화재</a:t>
            </a:r>
            <a:r>
              <a:rPr lang="ko-KR" altLang="en-US" dirty="0" smtClean="0"/>
              <a:t> 목록을</a:t>
            </a:r>
            <a:r>
              <a:rPr lang="ko-KR" altLang="en-US" baseline="0" dirty="0" smtClean="0"/>
              <a:t> 확보했습니다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3,4</a:t>
            </a:r>
            <a:r>
              <a:rPr lang="ko-KR" altLang="en-US" dirty="0" smtClean="0"/>
              <a:t>번 자료를 통해 전국 소방서</a:t>
            </a:r>
            <a:r>
              <a:rPr lang="en-US" altLang="ko-KR" dirty="0" smtClean="0"/>
              <a:t>, 119</a:t>
            </a:r>
            <a:r>
              <a:rPr lang="ko-KR" altLang="en-US" dirty="0" smtClean="0"/>
              <a:t>안전센터 목록을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확보했습니다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분석 대상 문화재로 선정하는 기준은</a:t>
            </a:r>
            <a:r>
              <a:rPr lang="en-US" altLang="ko-KR" dirty="0" smtClean="0"/>
              <a:t>,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목조라는</a:t>
            </a:r>
            <a:r>
              <a:rPr lang="ko-KR" altLang="en-US" dirty="0" smtClean="0"/>
              <a:t> 키워드에 맞추어 화면과 같은 기준을 적용하였습니다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제외 과정은 엑셀 상에서 수작업으로 진행했습니다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258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200" dirty="0" smtClean="0"/>
              <a:t>수량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면적 칼럼 관련한 사전 작업을 진행했습니다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r>
              <a:rPr lang="ko-KR" altLang="en-US" sz="1200" dirty="0" smtClean="0"/>
              <a:t>수량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면적</a:t>
            </a:r>
            <a:r>
              <a:rPr lang="ko-KR" altLang="en-US" sz="1200" baseline="0" dirty="0" smtClean="0"/>
              <a:t> 칼럼이 주어지지 않는 국보</a:t>
            </a:r>
            <a:r>
              <a:rPr lang="en-US" altLang="ko-KR" sz="1200" baseline="0" dirty="0" smtClean="0"/>
              <a:t>_</a:t>
            </a:r>
            <a:r>
              <a:rPr lang="ko-KR" altLang="en-US" sz="1200" baseline="0" dirty="0" smtClean="0"/>
              <a:t>보물 데이터에 대해서</a:t>
            </a:r>
            <a:r>
              <a:rPr lang="en-US" altLang="ko-KR" sz="1200" baseline="0" dirty="0" smtClean="0"/>
              <a:t>, </a:t>
            </a:r>
            <a:r>
              <a:rPr lang="ko-KR" altLang="en-US" sz="1200" dirty="0" smtClean="0"/>
              <a:t>수작업으로 면적을 찾아내어 엑셀 상에서 입력하였습니다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r>
              <a:rPr lang="ko-KR" altLang="en-US" sz="1200" dirty="0" smtClean="0"/>
              <a:t>그럼에도 </a:t>
            </a:r>
            <a:r>
              <a:rPr lang="ko-KR" altLang="en-US" sz="1200" dirty="0" err="1" smtClean="0"/>
              <a:t>결측치가</a:t>
            </a:r>
            <a:r>
              <a:rPr lang="ko-KR" altLang="en-US" sz="1200" dirty="0" smtClean="0"/>
              <a:t> 대다수였는데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이는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동 규모</a:t>
            </a:r>
            <a:r>
              <a:rPr lang="ko-KR" altLang="en-US" sz="1200" baseline="0" dirty="0" smtClean="0"/>
              <a:t> 목조 문화재의 평균값으로 대체했습니다</a:t>
            </a:r>
            <a:r>
              <a:rPr lang="en-US" altLang="ko-KR" sz="1200" baseline="0" dirty="0" smtClean="0"/>
              <a:t>.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ko-KR" altLang="en-US" sz="1200" dirty="0" smtClean="0"/>
              <a:t> 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분석에는 </a:t>
            </a:r>
            <a:r>
              <a:rPr lang="en-US" altLang="ko-KR" dirty="0" smtClean="0"/>
              <a:t>python</a:t>
            </a:r>
            <a:r>
              <a:rPr lang="ko-KR" altLang="en-US" dirty="0" smtClean="0"/>
              <a:t>을 활용하였고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데이터를 불러왔습니다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02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문화재 데이터의</a:t>
            </a:r>
            <a:r>
              <a:rPr lang="ko-KR" altLang="en-US" baseline="0" dirty="0" smtClean="0"/>
              <a:t> 컬럼 구성은 다음과 같습니다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이 중에 명칭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컬럼을 사용하여 </a:t>
            </a:r>
            <a:r>
              <a:rPr lang="ko-KR" altLang="en-US" baseline="0" dirty="0" smtClean="0"/>
              <a:t>위도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경도를 확보하</a:t>
            </a:r>
            <a:r>
              <a:rPr lang="ko-KR" altLang="en-US" baseline="0" dirty="0" smtClean="0"/>
              <a:t>였습니다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이후 분석에는 그 위경도 데이터와 면적 데이터를 </a:t>
            </a:r>
            <a:r>
              <a:rPr lang="ko-KR" altLang="en-US" baseline="0" dirty="0" err="1" smtClean="0"/>
              <a:t>활용헀습니다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F803A-4BAD-44F9-AC3D-B25790B34F0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686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C3F3B-19D1-4ACD-8E5B-36C66DDA4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F79121-74AE-4943-9FAA-77292F77A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CF1098-388E-440B-9017-123FBEEF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A40-6D27-4A7D-98C9-8A81D823990C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DBB7C9-4065-4721-9CCC-39EE37C4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69AE1D-B4D5-4214-A645-F675AFD0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31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2CB9A-09E4-4096-888E-DD76AA91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6475C6-5DA6-4711-B67D-2D77C62EB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2EEDE3-69F3-41B2-B6BA-798B4A80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A40-6D27-4A7D-98C9-8A81D823990C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8DF288-5A4C-41F7-BCB6-16C4552D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3F8B6-1D77-4CC0-9F35-76842205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70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ADD95E-A8A6-404C-AC42-ACB7682BBD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82779-C40A-453B-8038-B0AF17DDB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840E97-6B32-4470-BFC5-AA61759F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A40-6D27-4A7D-98C9-8A81D823990C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1ECE69-C07D-4044-B53F-7D51E7FC8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F48C89-F84D-4573-BA74-13E2A6BE4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84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010E2-A2A9-46C0-81B5-CB0DC708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E14220-8603-41A6-9315-6F98E6FB6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3A4A4-E772-4912-917B-F57642A46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A40-6D27-4A7D-98C9-8A81D823990C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41DB0A-335A-4CDB-884B-3C68FA6F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EAB1F-4ACA-4E32-B025-887ADC47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15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4543D-030A-47CC-A321-77AC2A9A2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AAAD86-71DD-420A-90FE-AC1DC324A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99EAD-692D-417C-818F-B0F99DE3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A40-6D27-4A7D-98C9-8A81D823990C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24ABD-F1CE-4A26-81F8-5E4FA89A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4D522-C658-4F16-BE7E-E4A635FAB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691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AB66C-DDE7-4502-84AA-18CA28D8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0D4DE3-DAEB-4B21-A68C-6B983F20C0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DD6C0B-CF26-48AF-AA85-207D56D8B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756D96-3E73-4605-A220-F5091C3C5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A40-6D27-4A7D-98C9-8A81D823990C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4F90D-45C1-41B5-9A14-7CD5323F0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8D40F4-829C-46F4-8A43-B4C3F7B4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192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E92CF-7594-4FE8-81EF-ADCC47000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57343E-36AA-463A-959F-2C3314177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33CB48-BBAF-4203-A82F-849CA909F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D1BF83-D06B-433D-B78B-BACB28367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B0159A-EA79-4C75-9AE8-071851622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77B9C1-DD44-43F9-B06F-414B1D0F5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A40-6D27-4A7D-98C9-8A81D823990C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E81671-7D82-4D11-96DE-F68EAD874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6637A8-F980-4A6D-BD8D-09EA9526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87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41764-54C2-4B43-B574-BDA11329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1AD3E4-61CE-4816-8FDF-33AACCD10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A40-6D27-4A7D-98C9-8A81D823990C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04CFEB-56F7-441D-98F8-03D488E9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E59790-42F8-4A23-862F-6926A3F0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8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EEB01C-B3D6-41E8-B21E-35276A269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A40-6D27-4A7D-98C9-8A81D823990C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CB3746-0151-480A-89EE-32CB5588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50F944-12C8-4E3A-B952-E652E7BF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444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FEE0C-F4CC-497D-AF2F-82E26748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738706-3CA5-49D5-8FD3-028174DD3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8395B-3FEC-45F2-9FC4-3489BDBC0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EBDECC-2E77-4C1F-B036-B01EFC9EE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A40-6D27-4A7D-98C9-8A81D823990C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62596B-632E-4E4A-AAD0-7EE66E5B0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E6B056-9730-4997-A8AD-E1933F6B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4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025D5D-3C9B-4B44-9728-A426DA228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AD00DB-2DAC-4CFA-89B3-4FB7F2117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7EE0A7-5E10-47A0-973E-BAFEA831D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A010B1-01B5-44BB-A3EF-31C862CB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A40-6D27-4A7D-98C9-8A81D823990C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D58928-147E-494E-8214-B08344DFF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AC8CF2-CDD1-47CD-B603-CF61C286F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9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5A4B50-4240-4583-99A7-D49E16CA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9A3754-8B48-4412-9FED-FF5AC8305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50096-DC34-4E58-9EB7-DA07CEBF3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90A40-6D27-4A7D-98C9-8A81D823990C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9C0DA-15A8-4424-94EF-E68ECDA15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F5DEEE-46F7-4A5E-9895-EB1AB44F78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1E016-7B8F-413E-99A4-6DB5227B76F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8B8BA-9128-4A7F-9688-60F282A53A5E}"/>
              </a:ext>
            </a:extLst>
          </p:cNvPr>
          <p:cNvSpPr txBox="1"/>
          <p:nvPr userDrawn="1"/>
        </p:nvSpPr>
        <p:spPr>
          <a:xfrm>
            <a:off x="10367024" y="6512330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err="1">
                <a:solidFill>
                  <a:srgbClr val="404040"/>
                </a:solidFill>
              </a:rPr>
              <a:t>Saebyeol’s</a:t>
            </a:r>
            <a:r>
              <a:rPr lang="en-US" altLang="ko-KR" sz="1200" dirty="0">
                <a:solidFill>
                  <a:srgbClr val="404040"/>
                </a:solidFill>
              </a:rPr>
              <a:t> PowerPoint</a:t>
            </a:r>
            <a:endParaRPr lang="ko-KR" altLang="en-US" sz="12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96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A818D5B-AF69-46AF-9117-FAF6F3156FFD}"/>
              </a:ext>
            </a:extLst>
          </p:cNvPr>
          <p:cNvSpPr/>
          <p:nvPr/>
        </p:nvSpPr>
        <p:spPr>
          <a:xfrm>
            <a:off x="731520" y="731520"/>
            <a:ext cx="1127760" cy="1127760"/>
          </a:xfrm>
          <a:prstGeom prst="rect">
            <a:avLst/>
          </a:prstGeom>
          <a:noFill/>
          <a:ln w="952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93816F-97EA-4A94-9B6B-CAFA00533F86}"/>
              </a:ext>
            </a:extLst>
          </p:cNvPr>
          <p:cNvSpPr/>
          <p:nvPr/>
        </p:nvSpPr>
        <p:spPr>
          <a:xfrm>
            <a:off x="731520" y="1859280"/>
            <a:ext cx="1127760" cy="1127760"/>
          </a:xfrm>
          <a:prstGeom prst="rect">
            <a:avLst/>
          </a:prstGeom>
          <a:noFill/>
          <a:ln w="952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4EC320-BEC4-471E-BF54-F4B192045EBD}"/>
              </a:ext>
            </a:extLst>
          </p:cNvPr>
          <p:cNvSpPr/>
          <p:nvPr/>
        </p:nvSpPr>
        <p:spPr>
          <a:xfrm>
            <a:off x="731520" y="2987040"/>
            <a:ext cx="1127760" cy="1127760"/>
          </a:xfrm>
          <a:prstGeom prst="rect">
            <a:avLst/>
          </a:prstGeom>
          <a:noFill/>
          <a:ln w="952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303EC9A-785B-4391-8C34-30C07364978F}"/>
              </a:ext>
            </a:extLst>
          </p:cNvPr>
          <p:cNvGrpSpPr/>
          <p:nvPr/>
        </p:nvGrpSpPr>
        <p:grpSpPr>
          <a:xfrm>
            <a:off x="355600" y="717231"/>
            <a:ext cx="2001520" cy="20635"/>
            <a:chOff x="355600" y="717231"/>
            <a:chExt cx="2001520" cy="2063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A337C3D-A3E8-40A0-B625-6F95294C6855}"/>
                </a:ext>
              </a:extLst>
            </p:cNvPr>
            <p:cNvCxnSpPr/>
            <p:nvPr/>
          </p:nvCxnSpPr>
          <p:spPr>
            <a:xfrm>
              <a:off x="355600" y="725168"/>
              <a:ext cx="2001520" cy="0"/>
            </a:xfrm>
            <a:prstGeom prst="line">
              <a:avLst/>
            </a:prstGeom>
            <a:noFill/>
            <a:ln w="12700">
              <a:solidFill>
                <a:srgbClr val="8A8A8A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B97B74E-C4C5-4920-B43D-E87721A60A46}"/>
                </a:ext>
              </a:extLst>
            </p:cNvPr>
            <p:cNvCxnSpPr>
              <a:cxnSpLocks/>
            </p:cNvCxnSpPr>
            <p:nvPr/>
          </p:nvCxnSpPr>
          <p:spPr>
            <a:xfrm>
              <a:off x="563623" y="737866"/>
              <a:ext cx="1463554" cy="0"/>
            </a:xfrm>
            <a:prstGeom prst="line">
              <a:avLst/>
            </a:prstGeom>
            <a:noFill/>
            <a:ln w="1270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997AB24-2F4F-4ABE-86D5-203AFA052016}"/>
                </a:ext>
              </a:extLst>
            </p:cNvPr>
            <p:cNvCxnSpPr>
              <a:cxnSpLocks/>
            </p:cNvCxnSpPr>
            <p:nvPr/>
          </p:nvCxnSpPr>
          <p:spPr>
            <a:xfrm>
              <a:off x="624583" y="717231"/>
              <a:ext cx="1463554" cy="0"/>
            </a:xfrm>
            <a:prstGeom prst="line">
              <a:avLst/>
            </a:prstGeom>
            <a:noFill/>
            <a:ln w="1270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352E5F-CAB0-46FB-918D-4DB1C1805173}"/>
              </a:ext>
            </a:extLst>
          </p:cNvPr>
          <p:cNvGrpSpPr/>
          <p:nvPr/>
        </p:nvGrpSpPr>
        <p:grpSpPr>
          <a:xfrm rot="5400000">
            <a:off x="868837" y="3636062"/>
            <a:ext cx="2001520" cy="20635"/>
            <a:chOff x="355600" y="717231"/>
            <a:chExt cx="2001520" cy="20635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A0BD7BD-E32B-44ED-8107-EAA650916268}"/>
                </a:ext>
              </a:extLst>
            </p:cNvPr>
            <p:cNvCxnSpPr/>
            <p:nvPr/>
          </p:nvCxnSpPr>
          <p:spPr>
            <a:xfrm>
              <a:off x="355600" y="725168"/>
              <a:ext cx="2001520" cy="0"/>
            </a:xfrm>
            <a:prstGeom prst="line">
              <a:avLst/>
            </a:prstGeom>
            <a:noFill/>
            <a:ln w="19050">
              <a:solidFill>
                <a:srgbClr val="8A8A8A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9E51DF0-EB99-416A-A0BE-2CD686BD26CD}"/>
                </a:ext>
              </a:extLst>
            </p:cNvPr>
            <p:cNvCxnSpPr>
              <a:cxnSpLocks/>
            </p:cNvCxnSpPr>
            <p:nvPr/>
          </p:nvCxnSpPr>
          <p:spPr>
            <a:xfrm>
              <a:off x="563623" y="737866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A1092A9-6160-46FE-B2FB-51DECC71B14F}"/>
                </a:ext>
              </a:extLst>
            </p:cNvPr>
            <p:cNvCxnSpPr>
              <a:cxnSpLocks/>
            </p:cNvCxnSpPr>
            <p:nvPr/>
          </p:nvCxnSpPr>
          <p:spPr>
            <a:xfrm>
              <a:off x="624583" y="717231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3CD039-246C-4B0E-BD84-3A2D7E9C465B}"/>
              </a:ext>
            </a:extLst>
          </p:cNvPr>
          <p:cNvGrpSpPr/>
          <p:nvPr/>
        </p:nvGrpSpPr>
        <p:grpSpPr>
          <a:xfrm rot="5400000">
            <a:off x="-258924" y="3641379"/>
            <a:ext cx="2001520" cy="20635"/>
            <a:chOff x="355600" y="717231"/>
            <a:chExt cx="2001520" cy="2063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759D37C-85D6-4331-81BD-05CB375A462F}"/>
                </a:ext>
              </a:extLst>
            </p:cNvPr>
            <p:cNvCxnSpPr/>
            <p:nvPr/>
          </p:nvCxnSpPr>
          <p:spPr>
            <a:xfrm>
              <a:off x="355600" y="725168"/>
              <a:ext cx="2001520" cy="0"/>
            </a:xfrm>
            <a:prstGeom prst="line">
              <a:avLst/>
            </a:prstGeom>
            <a:noFill/>
            <a:ln w="19050">
              <a:solidFill>
                <a:srgbClr val="8A8A8A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4BD4B97-D77B-4ECF-80D5-E205100E7C1A}"/>
                </a:ext>
              </a:extLst>
            </p:cNvPr>
            <p:cNvCxnSpPr>
              <a:cxnSpLocks/>
            </p:cNvCxnSpPr>
            <p:nvPr/>
          </p:nvCxnSpPr>
          <p:spPr>
            <a:xfrm>
              <a:off x="563623" y="737866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335F695-88F5-4663-9C17-34DE05BD2DEE}"/>
                </a:ext>
              </a:extLst>
            </p:cNvPr>
            <p:cNvCxnSpPr>
              <a:cxnSpLocks/>
            </p:cNvCxnSpPr>
            <p:nvPr/>
          </p:nvCxnSpPr>
          <p:spPr>
            <a:xfrm>
              <a:off x="624583" y="717231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C1F8E94-611A-4499-A937-8BDEB43D4E15}"/>
              </a:ext>
            </a:extLst>
          </p:cNvPr>
          <p:cNvGrpSpPr/>
          <p:nvPr/>
        </p:nvGrpSpPr>
        <p:grpSpPr>
          <a:xfrm rot="5400000">
            <a:off x="-258925" y="2244791"/>
            <a:ext cx="2001520" cy="20635"/>
            <a:chOff x="355600" y="717231"/>
            <a:chExt cx="2001520" cy="2063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0398189-D1FB-4837-9F09-5B3F29B1FB09}"/>
                </a:ext>
              </a:extLst>
            </p:cNvPr>
            <p:cNvCxnSpPr/>
            <p:nvPr/>
          </p:nvCxnSpPr>
          <p:spPr>
            <a:xfrm>
              <a:off x="355600" y="725168"/>
              <a:ext cx="2001520" cy="0"/>
            </a:xfrm>
            <a:prstGeom prst="line">
              <a:avLst/>
            </a:prstGeom>
            <a:noFill/>
            <a:ln w="19050">
              <a:solidFill>
                <a:srgbClr val="8A8A8A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62D35F5-505B-4FEA-B375-12CCE1E3D4C8}"/>
                </a:ext>
              </a:extLst>
            </p:cNvPr>
            <p:cNvCxnSpPr>
              <a:cxnSpLocks/>
            </p:cNvCxnSpPr>
            <p:nvPr/>
          </p:nvCxnSpPr>
          <p:spPr>
            <a:xfrm>
              <a:off x="563623" y="737866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704EF7E-561E-493C-8900-D8F3FA0A6610}"/>
                </a:ext>
              </a:extLst>
            </p:cNvPr>
            <p:cNvCxnSpPr>
              <a:cxnSpLocks/>
            </p:cNvCxnSpPr>
            <p:nvPr/>
          </p:nvCxnSpPr>
          <p:spPr>
            <a:xfrm>
              <a:off x="624583" y="717231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1CEA166-335E-4F34-8B22-B0AB5AC0F736}"/>
              </a:ext>
            </a:extLst>
          </p:cNvPr>
          <p:cNvGrpSpPr/>
          <p:nvPr/>
        </p:nvGrpSpPr>
        <p:grpSpPr>
          <a:xfrm rot="5400000">
            <a:off x="-258926" y="848203"/>
            <a:ext cx="2001520" cy="20635"/>
            <a:chOff x="355600" y="717231"/>
            <a:chExt cx="2001520" cy="20635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339E2D1-F570-4999-8C32-BA99ACC2043C}"/>
                </a:ext>
              </a:extLst>
            </p:cNvPr>
            <p:cNvCxnSpPr/>
            <p:nvPr/>
          </p:nvCxnSpPr>
          <p:spPr>
            <a:xfrm>
              <a:off x="355600" y="725168"/>
              <a:ext cx="2001520" cy="0"/>
            </a:xfrm>
            <a:prstGeom prst="line">
              <a:avLst/>
            </a:prstGeom>
            <a:noFill/>
            <a:ln w="19050">
              <a:solidFill>
                <a:srgbClr val="8A8A8A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575AC78-AF5F-489E-8C84-D2F1ECF5C506}"/>
                </a:ext>
              </a:extLst>
            </p:cNvPr>
            <p:cNvCxnSpPr>
              <a:cxnSpLocks/>
            </p:cNvCxnSpPr>
            <p:nvPr/>
          </p:nvCxnSpPr>
          <p:spPr>
            <a:xfrm>
              <a:off x="563623" y="737866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63D368A-381C-4C74-A0DE-E80F83727DC8}"/>
                </a:ext>
              </a:extLst>
            </p:cNvPr>
            <p:cNvCxnSpPr>
              <a:cxnSpLocks/>
            </p:cNvCxnSpPr>
            <p:nvPr/>
          </p:nvCxnSpPr>
          <p:spPr>
            <a:xfrm>
              <a:off x="624583" y="717231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5A0A31A-83A4-42D8-AA88-AC1669877E70}"/>
              </a:ext>
            </a:extLst>
          </p:cNvPr>
          <p:cNvGrpSpPr/>
          <p:nvPr/>
        </p:nvGrpSpPr>
        <p:grpSpPr>
          <a:xfrm rot="5400000">
            <a:off x="868522" y="1285082"/>
            <a:ext cx="2001520" cy="20635"/>
            <a:chOff x="355600" y="717231"/>
            <a:chExt cx="2001520" cy="206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6F37451-F5E0-42A0-A690-A87FBADF1173}"/>
                </a:ext>
              </a:extLst>
            </p:cNvPr>
            <p:cNvCxnSpPr/>
            <p:nvPr/>
          </p:nvCxnSpPr>
          <p:spPr>
            <a:xfrm>
              <a:off x="355600" y="725168"/>
              <a:ext cx="2001520" cy="0"/>
            </a:xfrm>
            <a:prstGeom prst="line">
              <a:avLst/>
            </a:prstGeom>
            <a:noFill/>
            <a:ln w="19050">
              <a:solidFill>
                <a:srgbClr val="8A8A8A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80FFDDB-FD89-4DA3-A0B6-45F28DC103A2}"/>
                </a:ext>
              </a:extLst>
            </p:cNvPr>
            <p:cNvCxnSpPr>
              <a:cxnSpLocks/>
            </p:cNvCxnSpPr>
            <p:nvPr/>
          </p:nvCxnSpPr>
          <p:spPr>
            <a:xfrm>
              <a:off x="563623" y="737866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2D4D05C-36F4-4164-BF77-23974D2CCC44}"/>
                </a:ext>
              </a:extLst>
            </p:cNvPr>
            <p:cNvCxnSpPr>
              <a:cxnSpLocks/>
            </p:cNvCxnSpPr>
            <p:nvPr/>
          </p:nvCxnSpPr>
          <p:spPr>
            <a:xfrm>
              <a:off x="624583" y="717231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8CB66F1-EDF0-4D25-90D6-2C220CB66C12}"/>
              </a:ext>
            </a:extLst>
          </p:cNvPr>
          <p:cNvGrpSpPr/>
          <p:nvPr/>
        </p:nvGrpSpPr>
        <p:grpSpPr>
          <a:xfrm rot="5400000">
            <a:off x="869152" y="2581252"/>
            <a:ext cx="2001520" cy="20635"/>
            <a:chOff x="355600" y="717231"/>
            <a:chExt cx="2001520" cy="20635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D7EA7BE-FB04-4D52-B516-377668B122F4}"/>
                </a:ext>
              </a:extLst>
            </p:cNvPr>
            <p:cNvCxnSpPr/>
            <p:nvPr/>
          </p:nvCxnSpPr>
          <p:spPr>
            <a:xfrm>
              <a:off x="355600" y="725168"/>
              <a:ext cx="2001520" cy="0"/>
            </a:xfrm>
            <a:prstGeom prst="line">
              <a:avLst/>
            </a:prstGeom>
            <a:noFill/>
            <a:ln w="19050">
              <a:solidFill>
                <a:srgbClr val="8A8A8A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B3C6C0D-8E84-4842-9C30-68EB5F6036AA}"/>
                </a:ext>
              </a:extLst>
            </p:cNvPr>
            <p:cNvCxnSpPr>
              <a:cxnSpLocks/>
            </p:cNvCxnSpPr>
            <p:nvPr/>
          </p:nvCxnSpPr>
          <p:spPr>
            <a:xfrm>
              <a:off x="563623" y="737866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AD272B9-5E0D-45A7-8735-ACA0D64D84B9}"/>
                </a:ext>
              </a:extLst>
            </p:cNvPr>
            <p:cNvCxnSpPr>
              <a:cxnSpLocks/>
            </p:cNvCxnSpPr>
            <p:nvPr/>
          </p:nvCxnSpPr>
          <p:spPr>
            <a:xfrm>
              <a:off x="624583" y="717231"/>
              <a:ext cx="1463554" cy="0"/>
            </a:xfrm>
            <a:prstGeom prst="line">
              <a:avLst/>
            </a:prstGeom>
            <a:noFill/>
            <a:ln w="1905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54EF44A-8AD2-4CE8-895C-D94434D91136}"/>
              </a:ext>
            </a:extLst>
          </p:cNvPr>
          <p:cNvGrpSpPr/>
          <p:nvPr/>
        </p:nvGrpSpPr>
        <p:grpSpPr>
          <a:xfrm>
            <a:off x="476102" y="4094164"/>
            <a:ext cx="2001520" cy="20635"/>
            <a:chOff x="355600" y="717231"/>
            <a:chExt cx="2001520" cy="20635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0DE431C-EC26-48BF-8A26-54B29C98C590}"/>
                </a:ext>
              </a:extLst>
            </p:cNvPr>
            <p:cNvCxnSpPr/>
            <p:nvPr/>
          </p:nvCxnSpPr>
          <p:spPr>
            <a:xfrm>
              <a:off x="355600" y="725168"/>
              <a:ext cx="2001520" cy="0"/>
            </a:xfrm>
            <a:prstGeom prst="line">
              <a:avLst/>
            </a:prstGeom>
            <a:noFill/>
            <a:ln w="12700">
              <a:solidFill>
                <a:srgbClr val="8A8A8A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6F0876D-EB55-4538-846E-F55207CDF64E}"/>
                </a:ext>
              </a:extLst>
            </p:cNvPr>
            <p:cNvCxnSpPr>
              <a:cxnSpLocks/>
            </p:cNvCxnSpPr>
            <p:nvPr/>
          </p:nvCxnSpPr>
          <p:spPr>
            <a:xfrm>
              <a:off x="563623" y="737866"/>
              <a:ext cx="1463554" cy="0"/>
            </a:xfrm>
            <a:prstGeom prst="line">
              <a:avLst/>
            </a:prstGeom>
            <a:noFill/>
            <a:ln w="1270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DB4B8A1-7E04-41E6-B3BB-B66FE65D5FE7}"/>
                </a:ext>
              </a:extLst>
            </p:cNvPr>
            <p:cNvCxnSpPr>
              <a:cxnSpLocks/>
            </p:cNvCxnSpPr>
            <p:nvPr/>
          </p:nvCxnSpPr>
          <p:spPr>
            <a:xfrm>
              <a:off x="624583" y="717231"/>
              <a:ext cx="1463554" cy="0"/>
            </a:xfrm>
            <a:prstGeom prst="line">
              <a:avLst/>
            </a:prstGeom>
            <a:noFill/>
            <a:ln w="12700">
              <a:solidFill>
                <a:srgbClr val="8A8A8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92927F-494B-4480-9F62-2EF7F36F55FE}"/>
              </a:ext>
            </a:extLst>
          </p:cNvPr>
          <p:cNvCxnSpPr>
            <a:cxnSpLocks/>
          </p:cNvCxnSpPr>
          <p:nvPr/>
        </p:nvCxnSpPr>
        <p:spPr>
          <a:xfrm>
            <a:off x="563623" y="1842610"/>
            <a:ext cx="1411227" cy="0"/>
          </a:xfrm>
          <a:prstGeom prst="line">
            <a:avLst/>
          </a:prstGeom>
          <a:noFill/>
          <a:ln w="12700">
            <a:solidFill>
              <a:srgbClr val="8A8A8A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E0EDC99-17C9-4A92-970F-99E5BFE10392}"/>
              </a:ext>
            </a:extLst>
          </p:cNvPr>
          <p:cNvCxnSpPr>
            <a:cxnSpLocks/>
          </p:cNvCxnSpPr>
          <p:nvPr/>
        </p:nvCxnSpPr>
        <p:spPr>
          <a:xfrm>
            <a:off x="623165" y="1855308"/>
            <a:ext cx="1303002" cy="0"/>
          </a:xfrm>
          <a:prstGeom prst="line">
            <a:avLst/>
          </a:prstGeom>
          <a:noFill/>
          <a:ln w="12700">
            <a:solidFill>
              <a:srgbClr val="8A8A8A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F247795-8C53-41F0-820B-404F9A111705}"/>
              </a:ext>
            </a:extLst>
          </p:cNvPr>
          <p:cNvCxnSpPr>
            <a:cxnSpLocks/>
          </p:cNvCxnSpPr>
          <p:nvPr/>
        </p:nvCxnSpPr>
        <p:spPr>
          <a:xfrm>
            <a:off x="684125" y="1841616"/>
            <a:ext cx="1242042" cy="0"/>
          </a:xfrm>
          <a:prstGeom prst="line">
            <a:avLst/>
          </a:prstGeom>
          <a:noFill/>
          <a:ln w="12700">
            <a:solidFill>
              <a:srgbClr val="8A8A8A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10198A5-5A80-4CC9-B599-6BEA72E4EFDF}"/>
              </a:ext>
            </a:extLst>
          </p:cNvPr>
          <p:cNvCxnSpPr>
            <a:cxnSpLocks/>
          </p:cNvCxnSpPr>
          <p:nvPr/>
        </p:nvCxnSpPr>
        <p:spPr>
          <a:xfrm>
            <a:off x="731517" y="2993076"/>
            <a:ext cx="1242042" cy="0"/>
          </a:xfrm>
          <a:prstGeom prst="line">
            <a:avLst/>
          </a:prstGeom>
          <a:noFill/>
          <a:ln w="12700">
            <a:solidFill>
              <a:srgbClr val="8A8A8A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A5F04F4-47E1-48BB-BDA6-7B4B6A4D0C4C}"/>
              </a:ext>
            </a:extLst>
          </p:cNvPr>
          <p:cNvCxnSpPr>
            <a:cxnSpLocks/>
          </p:cNvCxnSpPr>
          <p:nvPr/>
        </p:nvCxnSpPr>
        <p:spPr>
          <a:xfrm>
            <a:off x="563623" y="2994837"/>
            <a:ext cx="1242042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84B7310-AFCA-4BEB-9CA4-43B7C4B8FC25}"/>
              </a:ext>
            </a:extLst>
          </p:cNvPr>
          <p:cNvSpPr txBox="1"/>
          <p:nvPr/>
        </p:nvSpPr>
        <p:spPr>
          <a:xfrm>
            <a:off x="988931" y="838110"/>
            <a:ext cx="623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C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	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3002AE-471B-48B4-8B20-08A735E39A65}"/>
              </a:ext>
            </a:extLst>
          </p:cNvPr>
          <p:cNvSpPr txBox="1"/>
          <p:nvPr/>
        </p:nvSpPr>
        <p:spPr>
          <a:xfrm>
            <a:off x="960076" y="1954842"/>
            <a:ext cx="681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50A56B-B8F1-409E-99F2-77F873190E35}"/>
              </a:ext>
            </a:extLst>
          </p:cNvPr>
          <p:cNvSpPr txBox="1"/>
          <p:nvPr/>
        </p:nvSpPr>
        <p:spPr>
          <a:xfrm>
            <a:off x="980914" y="3071574"/>
            <a:ext cx="6399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5" name="그림 54" descr="식물, 꽃, 분홍색, 하얀색이(가) 표시된 사진&#10;&#10;자동 생성된 설명">
            <a:extLst>
              <a:ext uri="{FF2B5EF4-FFF2-40B4-BE49-F238E27FC236}">
                <a16:creationId xmlns:a16="http://schemas.microsoft.com/office/drawing/2014/main" id="{B4C81D80-4B2D-40AB-9735-18D0F3FAE0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356" y="1327570"/>
            <a:ext cx="6393610" cy="5334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77A8FA-BA35-48B7-ABDB-B7BD512620B7}"/>
              </a:ext>
            </a:extLst>
          </p:cNvPr>
          <p:cNvSpPr txBox="1"/>
          <p:nvPr/>
        </p:nvSpPr>
        <p:spPr>
          <a:xfrm>
            <a:off x="731517" y="5438629"/>
            <a:ext cx="543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김태인  서강대학교 물리학과</a:t>
            </a:r>
            <a:r>
              <a:rPr lang="en-US" altLang="ko-KR" dirty="0"/>
              <a:t>/</a:t>
            </a:r>
            <a:r>
              <a:rPr lang="ko-KR" altLang="en-US" dirty="0"/>
              <a:t>융합소프트웨어</a:t>
            </a:r>
            <a:endParaRPr lang="en-US" altLang="ko-KR" dirty="0"/>
          </a:p>
          <a:p>
            <a:r>
              <a:rPr lang="ko-KR" altLang="en-US" dirty="0" err="1"/>
              <a:t>손면호</a:t>
            </a:r>
            <a:r>
              <a:rPr lang="ko-KR" altLang="en-US" dirty="0"/>
              <a:t>  중앙대학교 응용통계학과 </a:t>
            </a:r>
            <a:r>
              <a:rPr lang="en-US" altLang="ko-KR" dirty="0"/>
              <a:t>		</a:t>
            </a:r>
            <a:endParaRPr lang="ko-KR" altLang="en-US" dirty="0"/>
          </a:p>
        </p:txBody>
      </p:sp>
      <p:pic>
        <p:nvPicPr>
          <p:cNvPr id="66" name="오디오 6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79260"/>
      </p:ext>
    </p:extLst>
  </p:cSld>
  <p:clrMapOvr>
    <a:masterClrMapping/>
  </p:clrMapOvr>
  <p:transition spd="slow" advTm="2515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데이터 </a:t>
            </a:r>
            <a:r>
              <a:rPr lang="ko-KR" altLang="en-US" sz="2000" dirty="0" err="1">
                <a:solidFill>
                  <a:schemeClr val="accent2">
                    <a:lumMod val="50000"/>
                  </a:schemeClr>
                </a:solidFill>
              </a:rPr>
              <a:t>전처리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F314366-A5D0-465D-8954-94755D8C2D00}"/>
              </a:ext>
            </a:extLst>
          </p:cNvPr>
          <p:cNvSpPr txBox="1"/>
          <p:nvPr/>
        </p:nvSpPr>
        <p:spPr>
          <a:xfrm>
            <a:off x="892488" y="1373958"/>
            <a:ext cx="293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소방서 칼럼 정리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4B26F6-9A91-48E7-B624-8522BE3C12F6}"/>
              </a:ext>
            </a:extLst>
          </p:cNvPr>
          <p:cNvSpPr txBox="1"/>
          <p:nvPr/>
        </p:nvSpPr>
        <p:spPr>
          <a:xfrm>
            <a:off x="6738810" y="1373958"/>
            <a:ext cx="293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안전센터 </a:t>
            </a:r>
            <a:r>
              <a:rPr lang="ko-KR" altLang="en-US" sz="1600" b="1" dirty="0"/>
              <a:t>칼럼 정리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20D228-2E3C-4E2F-B4F8-FE624CB63F20}"/>
              </a:ext>
            </a:extLst>
          </p:cNvPr>
          <p:cNvSpPr/>
          <p:nvPr/>
        </p:nvSpPr>
        <p:spPr>
          <a:xfrm>
            <a:off x="693397" y="1332537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F59579-9F75-477C-9A8D-C9832544E44D}"/>
              </a:ext>
            </a:extLst>
          </p:cNvPr>
          <p:cNvCxnSpPr>
            <a:cxnSpLocks/>
          </p:cNvCxnSpPr>
          <p:nvPr/>
        </p:nvCxnSpPr>
        <p:spPr>
          <a:xfrm>
            <a:off x="6112805" y="1088772"/>
            <a:ext cx="0" cy="539977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18857E-E888-44F6-80DD-A24273A12A3F}"/>
              </a:ext>
            </a:extLst>
          </p:cNvPr>
          <p:cNvSpPr/>
          <p:nvPr/>
        </p:nvSpPr>
        <p:spPr>
          <a:xfrm>
            <a:off x="6467540" y="1332536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2DE68B-99AD-4382-A511-42D7CB6653DA}"/>
              </a:ext>
            </a:extLst>
          </p:cNvPr>
          <p:cNvSpPr txBox="1"/>
          <p:nvPr/>
        </p:nvSpPr>
        <p:spPr>
          <a:xfrm>
            <a:off x="6782157" y="2101816"/>
            <a:ext cx="2777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주소를 통한 위경도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76F38987-EE24-4207-B359-6860CB97F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639849"/>
              </p:ext>
            </p:extLst>
          </p:nvPr>
        </p:nvGraphicFramePr>
        <p:xfrm>
          <a:off x="3595402" y="1315388"/>
          <a:ext cx="2102646" cy="33031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51323">
                  <a:extLst>
                    <a:ext uri="{9D8B030D-6E8A-4147-A177-3AD203B41FA5}">
                      <a16:colId xmlns:a16="http://schemas.microsoft.com/office/drawing/2014/main" val="227267256"/>
                    </a:ext>
                  </a:extLst>
                </a:gridCol>
                <a:gridCol w="1051323">
                  <a:extLst>
                    <a:ext uri="{9D8B030D-6E8A-4147-A177-3AD203B41FA5}">
                      <a16:colId xmlns:a16="http://schemas.microsoft.com/office/drawing/2014/main" val="3682101037"/>
                    </a:ext>
                  </a:extLst>
                </a:gridCol>
              </a:tblGrid>
              <a:tr h="4128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소방서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219428"/>
                  </a:ext>
                </a:extLst>
              </a:tr>
              <a:tr h="4128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908958"/>
                  </a:ext>
                </a:extLst>
              </a:tr>
              <a:tr h="4128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순번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51758"/>
                  </a:ext>
                </a:extLst>
              </a:tr>
              <a:tr h="4128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본부명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25383"/>
                  </a:ext>
                </a:extLst>
              </a:tr>
              <a:tr h="4128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소방서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767236"/>
                  </a:ext>
                </a:extLst>
              </a:tr>
              <a:tr h="4128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주소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829206"/>
                  </a:ext>
                </a:extLst>
              </a:tr>
              <a:tr h="4128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393413"/>
                  </a:ext>
                </a:extLst>
              </a:tr>
              <a:tr h="4128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FAX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131351"/>
                  </a:ext>
                </a:extLst>
              </a:tr>
            </a:tbl>
          </a:graphicData>
        </a:graphic>
      </p:graphicFrame>
      <p:graphicFrame>
        <p:nvGraphicFramePr>
          <p:cNvPr id="42" name="표 3">
            <a:extLst>
              <a:ext uri="{FF2B5EF4-FFF2-40B4-BE49-F238E27FC236}">
                <a16:creationId xmlns:a16="http://schemas.microsoft.com/office/drawing/2014/main" id="{6A3C72E7-99FA-4372-94E5-227F6E65A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822052"/>
              </p:ext>
            </p:extLst>
          </p:nvPr>
        </p:nvGraphicFramePr>
        <p:xfrm>
          <a:off x="9670970" y="1326650"/>
          <a:ext cx="2102646" cy="20320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51323">
                  <a:extLst>
                    <a:ext uri="{9D8B030D-6E8A-4147-A177-3AD203B41FA5}">
                      <a16:colId xmlns:a16="http://schemas.microsoft.com/office/drawing/2014/main" val="227267256"/>
                    </a:ext>
                  </a:extLst>
                </a:gridCol>
                <a:gridCol w="1051323">
                  <a:extLst>
                    <a:ext uri="{9D8B030D-6E8A-4147-A177-3AD203B41FA5}">
                      <a16:colId xmlns:a16="http://schemas.microsoft.com/office/drawing/2014/main" val="3682101037"/>
                    </a:ext>
                  </a:extLst>
                </a:gridCol>
              </a:tblGrid>
              <a:tr h="3386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안전센터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219428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순번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908958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시도본부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51758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안전센터명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25383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주소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767236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82920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E1BE86B2-58C4-4794-AE2F-034B1797D347}"/>
              </a:ext>
            </a:extLst>
          </p:cNvPr>
          <p:cNvSpPr txBox="1"/>
          <p:nvPr/>
        </p:nvSpPr>
        <p:spPr>
          <a:xfrm>
            <a:off x="1029910" y="2105445"/>
            <a:ext cx="2643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명칭을 통한 위경도</a:t>
            </a:r>
            <a:endParaRPr lang="en-US" altLang="ko-KR" sz="1600" dirty="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453EEF4-ACA3-481D-B944-D4EE73102E34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7FA0FD8B-A1B2-43C9-8C87-E5D5537131B3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42DAB93-C246-4561-9277-D8FCE731CA93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632D0F8A-5123-410F-98A4-846B8630C002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8BEE6BA-FCFB-4B66-9246-C57EC138DC62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1674BCB-3FC8-4195-AADF-647D3981DC25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32EA62-7412-4848-90E9-8B0699660978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50868"/>
      </p:ext>
    </p:extLst>
  </p:cSld>
  <p:clrMapOvr>
    <a:masterClrMapping/>
  </p:clrMapOvr>
  <p:transition spd="slow" advTm="1176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데이터 </a:t>
            </a:r>
            <a:r>
              <a:rPr lang="ko-KR" altLang="en-US" sz="2000" dirty="0" err="1">
                <a:solidFill>
                  <a:schemeClr val="accent2">
                    <a:lumMod val="50000"/>
                  </a:schemeClr>
                </a:solidFill>
              </a:rPr>
              <a:t>전처리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F59579-9F75-477C-9A8D-C9832544E44D}"/>
              </a:ext>
            </a:extLst>
          </p:cNvPr>
          <p:cNvCxnSpPr>
            <a:cxnSpLocks/>
          </p:cNvCxnSpPr>
          <p:nvPr/>
        </p:nvCxnSpPr>
        <p:spPr>
          <a:xfrm>
            <a:off x="6112805" y="1088772"/>
            <a:ext cx="0" cy="539977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0E05F1F-2A3F-4BC0-9525-286E45406F97}"/>
              </a:ext>
            </a:extLst>
          </p:cNvPr>
          <p:cNvSpPr txBox="1"/>
          <p:nvPr/>
        </p:nvSpPr>
        <p:spPr>
          <a:xfrm>
            <a:off x="6949910" y="2063024"/>
            <a:ext cx="46778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사적</a:t>
            </a:r>
            <a:r>
              <a:rPr lang="en-US" altLang="ko-KR" sz="1600" dirty="0"/>
              <a:t>, </a:t>
            </a:r>
            <a:r>
              <a:rPr lang="ko-KR" altLang="en-US" sz="1600" dirty="0" smtClean="0"/>
              <a:t>국가민속문화재 </a:t>
            </a:r>
            <a:r>
              <a:rPr lang="ko-KR" altLang="en-US" sz="1600" dirty="0"/>
              <a:t>데이터 병합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생성된 사적</a:t>
            </a:r>
            <a:r>
              <a:rPr lang="en-US" altLang="ko-KR" sz="1600" dirty="0"/>
              <a:t>_</a:t>
            </a:r>
            <a:r>
              <a:rPr lang="ko-KR" altLang="en-US" sz="1600" dirty="0"/>
              <a:t>국가민속문화재와 국보</a:t>
            </a:r>
            <a:r>
              <a:rPr lang="en-US" altLang="ko-KR" sz="1600" dirty="0"/>
              <a:t>_</a:t>
            </a:r>
            <a:r>
              <a:rPr lang="ko-KR" altLang="en-US" sz="1600" dirty="0"/>
              <a:t>보물 문화재 데이터 병합 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3. </a:t>
            </a:r>
            <a:r>
              <a:rPr lang="ko-KR" altLang="en-US" sz="1600" dirty="0" smtClean="0"/>
              <a:t>목조문화재 데이터 생성</a:t>
            </a:r>
            <a:endParaRPr lang="en-US" altLang="ko-KR" sz="1600" dirty="0" smtClean="0"/>
          </a:p>
          <a:p>
            <a:endParaRPr lang="en-US" altLang="ko-KR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F25381-294B-45EC-B9D4-F9C0E8572F3F}"/>
              </a:ext>
            </a:extLst>
          </p:cNvPr>
          <p:cNvSpPr txBox="1"/>
          <p:nvPr/>
        </p:nvSpPr>
        <p:spPr>
          <a:xfrm>
            <a:off x="6691605" y="1378196"/>
            <a:ext cx="293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데이터 병합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F5E9BD9-F0E6-4515-A7AE-164B7F9D9EE8}"/>
              </a:ext>
            </a:extLst>
          </p:cNvPr>
          <p:cNvSpPr/>
          <p:nvPr/>
        </p:nvSpPr>
        <p:spPr>
          <a:xfrm>
            <a:off x="6492514" y="1332537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DF03288-6C51-42A6-B397-8C8FFCEA019B}"/>
              </a:ext>
            </a:extLst>
          </p:cNvPr>
          <p:cNvCxnSpPr>
            <a:cxnSpLocks/>
            <a:endCxn id="84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051DE80F-FDBF-4C02-AA67-2BF83374E022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7DD500A2-0C8D-42F4-A845-F059258AA6FA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DC56163-6653-431B-A3B3-D19D2B2571A5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32DB5DF-E820-4993-B6BA-E23241F095A2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F018931-01C5-4C26-A3F0-FDA7D3EFDF85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F85FFE3-2D0B-4E15-918D-00CA1C60C6E7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910" y="3736011"/>
            <a:ext cx="4551085" cy="2857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D34E72-79FC-41A2-A1F5-0260E397008C}"/>
              </a:ext>
            </a:extLst>
          </p:cNvPr>
          <p:cNvSpPr txBox="1"/>
          <p:nvPr/>
        </p:nvSpPr>
        <p:spPr>
          <a:xfrm>
            <a:off x="1002054" y="1373958"/>
            <a:ext cx="4537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구글맵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API</a:t>
            </a:r>
            <a:r>
              <a:rPr lang="ko-KR" altLang="en-US" sz="1600" b="1" dirty="0"/>
              <a:t>를 통한 위경도 칼럼 추가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2EDA4C-0C53-4D2E-8D2C-B52B856B062E}"/>
              </a:ext>
            </a:extLst>
          </p:cNvPr>
          <p:cNvSpPr txBox="1"/>
          <p:nvPr/>
        </p:nvSpPr>
        <p:spPr>
          <a:xfrm>
            <a:off x="1156057" y="2188220"/>
            <a:ext cx="494524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구글 클라우드 플랫폼에서 </a:t>
            </a:r>
            <a:r>
              <a:rPr lang="en-US" altLang="ko-KR" sz="1600" dirty="0"/>
              <a:t>key </a:t>
            </a:r>
            <a:r>
              <a:rPr lang="ko-KR" altLang="en-US" sz="1600" dirty="0"/>
              <a:t>발급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문화재 및 소방서의 명칭을 통한 위도</a:t>
            </a:r>
            <a:r>
              <a:rPr lang="en-US" altLang="ko-KR" sz="1400" dirty="0"/>
              <a:t>, </a:t>
            </a:r>
            <a:r>
              <a:rPr lang="ko-KR" altLang="en-US" sz="1400" dirty="0"/>
              <a:t>경도 값 추출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위도</a:t>
            </a:r>
            <a:r>
              <a:rPr lang="en-US" altLang="ko-KR" sz="1400" dirty="0"/>
              <a:t>, </a:t>
            </a:r>
            <a:r>
              <a:rPr lang="ko-KR" altLang="en-US" sz="1400" dirty="0"/>
              <a:t>경도를 통한 소방서와 문화재의 거리 측정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목조 문화재 데이터 프레임에 최 근접소방서 명칭 및 거리 칼럼 추가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각 문화재별 최 근접거리 및 소방서 명칭 데이터 삽입</a:t>
            </a:r>
            <a:endParaRPr lang="en-US" altLang="ko-KR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0626F2-B6A0-4138-9652-0028DBE965D4}"/>
              </a:ext>
            </a:extLst>
          </p:cNvPr>
          <p:cNvSpPr/>
          <p:nvPr/>
        </p:nvSpPr>
        <p:spPr>
          <a:xfrm>
            <a:off x="648947" y="1332536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b="34800"/>
          <a:stretch/>
        </p:blipFill>
        <p:spPr>
          <a:xfrm>
            <a:off x="6949910" y="4097179"/>
            <a:ext cx="4551085" cy="2425136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46090"/>
      </p:ext>
    </p:extLst>
  </p:cSld>
  <p:clrMapOvr>
    <a:masterClrMapping/>
  </p:clrMapOvr>
  <p:transition spd="slow" advTm="2704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B8367D-B666-4BE2-BA0F-844B89219E88}"/>
              </a:ext>
            </a:extLst>
          </p:cNvPr>
          <p:cNvSpPr/>
          <p:nvPr/>
        </p:nvSpPr>
        <p:spPr>
          <a:xfrm>
            <a:off x="524039" y="1382008"/>
            <a:ext cx="11176770" cy="4922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5588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탐색적 데이터 분석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(EDA</a:t>
            </a:r>
            <a:r>
              <a:rPr lang="en-US" altLang="ko-KR" sz="2000" dirty="0" smtClean="0">
                <a:solidFill>
                  <a:schemeClr val="accent2">
                    <a:lumMod val="50000"/>
                  </a:schemeClr>
                </a:solidFill>
              </a:rPr>
              <a:t>) – </a:t>
            </a:r>
            <a:r>
              <a:rPr lang="ko-KR" altLang="en-US" sz="2000" dirty="0" smtClean="0">
                <a:solidFill>
                  <a:schemeClr val="accent2">
                    <a:lumMod val="50000"/>
                  </a:schemeClr>
                </a:solidFill>
              </a:rPr>
              <a:t>국보</a:t>
            </a:r>
            <a:r>
              <a:rPr lang="en-US" altLang="ko-KR" sz="2000" dirty="0" smtClean="0">
                <a:solidFill>
                  <a:schemeClr val="accent2">
                    <a:lumMod val="50000"/>
                  </a:schemeClr>
                </a:solidFill>
              </a:rPr>
              <a:t>_</a:t>
            </a:r>
            <a:r>
              <a:rPr lang="ko-KR" altLang="en-US" sz="2000" dirty="0" smtClean="0">
                <a:solidFill>
                  <a:schemeClr val="accent2">
                    <a:lumMod val="50000"/>
                  </a:schemeClr>
                </a:solidFill>
              </a:rPr>
              <a:t>보물 설비 현황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F314366-A5D0-465D-8954-94755D8C2D00}"/>
              </a:ext>
            </a:extLst>
          </p:cNvPr>
          <p:cNvSpPr txBox="1"/>
          <p:nvPr/>
        </p:nvSpPr>
        <p:spPr>
          <a:xfrm>
            <a:off x="6964724" y="2713772"/>
            <a:ext cx="3947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화재 설비 및 소방 설비 존재 유무에 의한 목조 문화재 분류</a:t>
            </a:r>
            <a:endParaRPr lang="en-US" altLang="ko-KR" dirty="0"/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id="{A9D2DB94-80D8-4B07-959A-53C43C8A5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49" y="4014923"/>
            <a:ext cx="5249017" cy="20773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3" name="Picture 8">
            <a:extLst>
              <a:ext uri="{FF2B5EF4-FFF2-40B4-BE49-F238E27FC236}">
                <a16:creationId xmlns:a16="http://schemas.microsoft.com/office/drawing/2014/main" id="{C6FEF4A4-EBBB-4F1F-A981-4F6CB8A12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441" y="1856482"/>
            <a:ext cx="4940632" cy="185030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0457ED5C-3A94-47ED-8315-1258C66B1395}"/>
              </a:ext>
            </a:extLst>
          </p:cNvPr>
          <p:cNvSpPr/>
          <p:nvPr/>
        </p:nvSpPr>
        <p:spPr>
          <a:xfrm>
            <a:off x="8605876" y="3757038"/>
            <a:ext cx="808522" cy="576451"/>
          </a:xfrm>
          <a:prstGeom prst="downArrow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03A7FC-4D1A-4640-9E8C-40171B9D5AD8}"/>
              </a:ext>
            </a:extLst>
          </p:cNvPr>
          <p:cNvSpPr txBox="1"/>
          <p:nvPr/>
        </p:nvSpPr>
        <p:spPr>
          <a:xfrm>
            <a:off x="7036228" y="4730424"/>
            <a:ext cx="3947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화재 설비 및 소화 설비의 부재 문화재 현황 파악</a:t>
            </a:r>
            <a:endParaRPr lang="en-US" altLang="ko-KR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63ECE6F9-B6EA-4BB1-87A8-79C8FBF30D43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E098399D-2E6A-44BF-98E6-4662038D13E3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463A47D-F880-48C4-9974-6265311A149D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AB49FB3B-184C-474A-997A-30F936D96975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F62561-0819-465E-89F0-4F3CC951B23E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0B517-F7C1-46D8-BF64-E8B330BF35F2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53F7CD-F16D-4103-B638-AD7D1CA19250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66646"/>
      </p:ext>
    </p:extLst>
  </p:cSld>
  <p:clrMapOvr>
    <a:masterClrMapping/>
  </p:clrMapOvr>
  <p:transition spd="slow" advTm="1704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90674A-41FE-466B-B53B-AA7AD563EA9E}"/>
              </a:ext>
            </a:extLst>
          </p:cNvPr>
          <p:cNvSpPr/>
          <p:nvPr/>
        </p:nvSpPr>
        <p:spPr>
          <a:xfrm>
            <a:off x="524039" y="1400476"/>
            <a:ext cx="10972046" cy="4922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5960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탐색적 데이터 분석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(EDA</a:t>
            </a:r>
            <a:r>
              <a:rPr lang="en-US" altLang="ko-KR" sz="2000" dirty="0" smtClean="0">
                <a:solidFill>
                  <a:schemeClr val="accent2">
                    <a:lumMod val="50000"/>
                  </a:schemeClr>
                </a:solidFill>
              </a:rPr>
              <a:t>) - </a:t>
            </a:r>
            <a:r>
              <a:rPr lang="ko-KR" altLang="en-US" sz="2000" dirty="0" smtClean="0">
                <a:solidFill>
                  <a:schemeClr val="accent2">
                    <a:lumMod val="50000"/>
                  </a:schemeClr>
                </a:solidFill>
              </a:rPr>
              <a:t>데이터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분포 확인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60105BD-F83D-4853-A03F-F2CAF345B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15" y="1543560"/>
            <a:ext cx="6959667" cy="22636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2931B3-8456-4702-9A2E-D159B75DF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15" y="3861745"/>
            <a:ext cx="6959667" cy="209878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782DE82-5F64-4469-BF4A-6851921C8AE8}"/>
              </a:ext>
            </a:extLst>
          </p:cNvPr>
          <p:cNvSpPr txBox="1"/>
          <p:nvPr/>
        </p:nvSpPr>
        <p:spPr>
          <a:xfrm>
            <a:off x="8305696" y="2226559"/>
            <a:ext cx="244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 : </a:t>
            </a:r>
            <a:r>
              <a:rPr lang="ko-KR" altLang="en-US" dirty="0"/>
              <a:t>문화재 인덱스</a:t>
            </a:r>
            <a:endParaRPr lang="en-US" altLang="ko-KR" dirty="0"/>
          </a:p>
          <a:p>
            <a:r>
              <a:rPr lang="en-US" altLang="ko-KR" dirty="0"/>
              <a:t>Y : </a:t>
            </a:r>
            <a:r>
              <a:rPr lang="ko-KR" altLang="en-US" dirty="0"/>
              <a:t>수량</a:t>
            </a:r>
            <a:r>
              <a:rPr lang="en-US" altLang="ko-KR" dirty="0"/>
              <a:t>/ </a:t>
            </a:r>
            <a:r>
              <a:rPr lang="ko-KR" altLang="en-US" dirty="0"/>
              <a:t>면적 </a:t>
            </a:r>
            <a:r>
              <a:rPr lang="en-US" altLang="ko-KR" dirty="0"/>
              <a:t>, </a:t>
            </a:r>
            <a:r>
              <a:rPr lang="ko-KR" altLang="en-US" dirty="0" err="1"/>
              <a:t>최근접소방서거리</a:t>
            </a:r>
            <a:endParaRPr lang="en-US" altLang="ko-KR" dirty="0"/>
          </a:p>
          <a:p>
            <a:r>
              <a:rPr lang="en-US" altLang="ko-KR" dirty="0"/>
              <a:t>Plot </a:t>
            </a:r>
            <a:r>
              <a:rPr lang="ko-KR" altLang="en-US" dirty="0"/>
              <a:t>을 통한 분포도</a:t>
            </a:r>
            <a:endParaRPr lang="en-US" altLang="ko-KR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73BE5098-7B94-4910-A803-025EAB5640F4}"/>
              </a:ext>
            </a:extLst>
          </p:cNvPr>
          <p:cNvSpPr/>
          <p:nvPr/>
        </p:nvSpPr>
        <p:spPr>
          <a:xfrm>
            <a:off x="9065618" y="3693630"/>
            <a:ext cx="808522" cy="576451"/>
          </a:xfrm>
          <a:prstGeom prst="downArrow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D4F74A-E9FA-4C93-B544-CE95001F73F8}"/>
              </a:ext>
            </a:extLst>
          </p:cNvPr>
          <p:cNvSpPr txBox="1"/>
          <p:nvPr/>
        </p:nvSpPr>
        <p:spPr>
          <a:xfrm>
            <a:off x="8305696" y="4681051"/>
            <a:ext cx="2890304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이상치의 존재 확인</a:t>
            </a:r>
            <a:endParaRPr lang="en-US" altLang="ko-KR" dirty="0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64F6857-D1D4-4C8F-8038-BDA21B2D4130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6D62EF51-E02E-4E21-892A-935A2C45E044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CB0A49A-F6E1-4473-9A95-C7CB1E54945B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3F6C780-E848-4ED2-B099-3EB33656FA85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8824D7-EC77-4F4B-98B5-254DC16FB2BE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4E7362-5360-4A2D-8E0A-80967148317C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568F429-4051-4936-A398-F860CEC40DD9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60622"/>
      </p:ext>
    </p:extLst>
  </p:cSld>
  <p:clrMapOvr>
    <a:masterClrMapping/>
  </p:clrMapOvr>
  <p:transition spd="slow" advTm="1387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5402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탐색적 데이터 분석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(EDA) </a:t>
            </a:r>
            <a:r>
              <a:rPr lang="en-US" altLang="ko-KR" sz="2000" dirty="0" smtClean="0">
                <a:solidFill>
                  <a:schemeClr val="accent2">
                    <a:lumMod val="50000"/>
                  </a:schemeClr>
                </a:solidFill>
              </a:rPr>
              <a:t>- </a:t>
            </a:r>
            <a:r>
              <a:rPr lang="ko-KR" altLang="en-US" sz="2000" dirty="0" smtClean="0">
                <a:solidFill>
                  <a:schemeClr val="accent2">
                    <a:lumMod val="50000"/>
                  </a:schemeClr>
                </a:solidFill>
              </a:rPr>
              <a:t>데이터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이상치 제거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0E05F1F-2A3F-4BC0-9525-286E45406F97}"/>
              </a:ext>
            </a:extLst>
          </p:cNvPr>
          <p:cNvSpPr txBox="1"/>
          <p:nvPr/>
        </p:nvSpPr>
        <p:spPr>
          <a:xfrm>
            <a:off x="1150793" y="2063024"/>
            <a:ext cx="4677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데이터 </a:t>
            </a:r>
            <a:r>
              <a:rPr lang="en-US" altLang="ko-KR" sz="1600" dirty="0"/>
              <a:t>4</a:t>
            </a:r>
            <a:r>
              <a:rPr lang="ko-KR" altLang="en-US" sz="1600" dirty="0" err="1"/>
              <a:t>분위수</a:t>
            </a:r>
            <a:r>
              <a:rPr lang="ko-KR" altLang="en-US" sz="1600" dirty="0"/>
              <a:t> 기준을 정함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하한과 상한을 구함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하한과 상한을 제외한 데이터 값만 추출</a:t>
            </a:r>
            <a:endParaRPr lang="en-US" altLang="ko-KR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F25381-294B-45EC-B9D4-F9C0E8572F3F}"/>
              </a:ext>
            </a:extLst>
          </p:cNvPr>
          <p:cNvSpPr txBox="1"/>
          <p:nvPr/>
        </p:nvSpPr>
        <p:spPr>
          <a:xfrm>
            <a:off x="892487" y="1378196"/>
            <a:ext cx="5122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최근접 소방서 거리 및 수량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면적 이상치 제거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F5E9BD9-F0E6-4515-A7AE-164B7F9D9EE8}"/>
              </a:ext>
            </a:extLst>
          </p:cNvPr>
          <p:cNvSpPr/>
          <p:nvPr/>
        </p:nvSpPr>
        <p:spPr>
          <a:xfrm>
            <a:off x="693397" y="1332537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8BCA21D-1EC8-4F31-9B88-AC55B444D596}"/>
              </a:ext>
            </a:extLst>
          </p:cNvPr>
          <p:cNvCxnSpPr>
            <a:cxnSpLocks/>
            <a:endCxn id="68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64D89097-B07C-4421-B300-B9F37CFFA956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E6E94068-6E24-44D3-A8BA-AA564AAA0B40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9A6C952-D2E3-434D-BCF7-1872B5CAA801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59D3FD2-7345-4C93-B07B-6E1CB59B281E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82C4FD-55A0-4A3A-8AB7-EC11F86546E0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B8963FD-0D52-4E3A-AD55-64DB534E3534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790" y="1716750"/>
            <a:ext cx="4601217" cy="3181794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11034"/>
      </p:ext>
    </p:extLst>
  </p:cSld>
  <p:clrMapOvr>
    <a:masterClrMapping/>
  </p:clrMapOvr>
  <p:transition spd="slow" advTm="1046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90674A-41FE-466B-B53B-AA7AD563EA9E}"/>
              </a:ext>
            </a:extLst>
          </p:cNvPr>
          <p:cNvSpPr/>
          <p:nvPr/>
        </p:nvSpPr>
        <p:spPr>
          <a:xfrm>
            <a:off x="524039" y="1400476"/>
            <a:ext cx="10972046" cy="4922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6832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탐색적 데이터 분석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(EDA) </a:t>
            </a:r>
            <a:r>
              <a:rPr lang="en-US" altLang="ko-KR" sz="2000" dirty="0" smtClean="0">
                <a:solidFill>
                  <a:schemeClr val="accent2">
                    <a:lumMod val="50000"/>
                  </a:schemeClr>
                </a:solidFill>
              </a:rPr>
              <a:t>- </a:t>
            </a:r>
            <a:r>
              <a:rPr lang="ko-KR" altLang="en-US" sz="2000" dirty="0" smtClean="0">
                <a:solidFill>
                  <a:schemeClr val="accent2">
                    <a:lumMod val="50000"/>
                  </a:schemeClr>
                </a:solidFill>
              </a:rPr>
              <a:t>데이터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이상치 제거 후 분포 확인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782DE82-5F64-4469-BF4A-6851921C8AE8}"/>
              </a:ext>
            </a:extLst>
          </p:cNvPr>
          <p:cNvSpPr txBox="1"/>
          <p:nvPr/>
        </p:nvSpPr>
        <p:spPr>
          <a:xfrm>
            <a:off x="8580103" y="3202816"/>
            <a:ext cx="24475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 : </a:t>
            </a:r>
            <a:r>
              <a:rPr lang="ko-KR" altLang="en-US" dirty="0"/>
              <a:t>문화재 인덱스</a:t>
            </a:r>
            <a:endParaRPr lang="en-US" altLang="ko-KR" dirty="0"/>
          </a:p>
          <a:p>
            <a:r>
              <a:rPr lang="en-US" altLang="ko-KR" dirty="0"/>
              <a:t>Y : </a:t>
            </a:r>
            <a:r>
              <a:rPr lang="ko-KR" altLang="en-US" dirty="0"/>
              <a:t>수량</a:t>
            </a:r>
            <a:r>
              <a:rPr lang="en-US" altLang="ko-KR" dirty="0"/>
              <a:t>/ </a:t>
            </a:r>
            <a:r>
              <a:rPr lang="ko-KR" altLang="en-US" dirty="0"/>
              <a:t>면적 </a:t>
            </a:r>
            <a:r>
              <a:rPr lang="en-US" altLang="ko-KR" dirty="0"/>
              <a:t>, </a:t>
            </a:r>
            <a:r>
              <a:rPr lang="ko-KR" altLang="en-US" dirty="0" err="1"/>
              <a:t>최근접소방서거리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Plot </a:t>
            </a:r>
            <a:r>
              <a:rPr lang="ko-KR" altLang="en-US" dirty="0" smtClean="0"/>
              <a:t>을 통한 분포도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FDF4D1-5190-4987-B543-F8E63944D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695" y="1659078"/>
            <a:ext cx="6769888" cy="1885301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5843FE61-B045-44DE-8A54-1C140A0E4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000" y="3802981"/>
            <a:ext cx="6659583" cy="2068430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2551014-5931-491A-BE01-CBABA73CC7C8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B224E308-00A1-42D9-B470-13C0CC850892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C5F1768-3FA9-4AD1-B117-4878FD0DD440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E40D4E-C984-40E1-9E69-56405D3FDA01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53C1903-EFE7-4100-AF02-C1C78271D1B4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A8F532C-E190-49DB-80F7-79326429A388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9F75B50-9D73-46CF-BA91-84CF3607C1AA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56429"/>
      </p:ext>
    </p:extLst>
  </p:cSld>
  <p:clrMapOvr>
    <a:masterClrMapping/>
  </p:clrMapOvr>
  <p:transition spd="slow" advTm="921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88843C-D21C-4693-A51E-ACCDB5D66166}"/>
              </a:ext>
            </a:extLst>
          </p:cNvPr>
          <p:cNvSpPr/>
          <p:nvPr/>
        </p:nvSpPr>
        <p:spPr>
          <a:xfrm>
            <a:off x="524039" y="1382008"/>
            <a:ext cx="10972046" cy="4922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6274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탐색적 데이터 분석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(EDA) </a:t>
            </a:r>
            <a:r>
              <a:rPr lang="en-US" altLang="ko-KR" sz="2000" dirty="0" smtClean="0">
                <a:solidFill>
                  <a:schemeClr val="accent2">
                    <a:lumMod val="50000"/>
                  </a:schemeClr>
                </a:solidFill>
              </a:rPr>
              <a:t>- </a:t>
            </a:r>
            <a:r>
              <a:rPr lang="ko-KR" altLang="en-US" sz="2000" dirty="0" smtClean="0">
                <a:solidFill>
                  <a:schemeClr val="accent2">
                    <a:lumMod val="50000"/>
                  </a:schemeClr>
                </a:solidFill>
              </a:rPr>
              <a:t>위도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경도 데이터 분포 확인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CD9DBBC-7C94-4094-BB65-2A2E9313D57F}"/>
              </a:ext>
            </a:extLst>
          </p:cNvPr>
          <p:cNvSpPr txBox="1"/>
          <p:nvPr/>
        </p:nvSpPr>
        <p:spPr>
          <a:xfrm>
            <a:off x="8225818" y="3381612"/>
            <a:ext cx="2890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 : </a:t>
            </a:r>
            <a:r>
              <a:rPr lang="ko-KR" altLang="en-US" dirty="0"/>
              <a:t>목조문화재 위도</a:t>
            </a:r>
            <a:r>
              <a:rPr lang="en-US" altLang="ko-KR" dirty="0"/>
              <a:t>,</a:t>
            </a:r>
            <a:r>
              <a:rPr lang="ko-KR" altLang="en-US" dirty="0"/>
              <a:t>경도</a:t>
            </a:r>
            <a:endParaRPr lang="en-US" altLang="ko-KR" dirty="0"/>
          </a:p>
          <a:p>
            <a:r>
              <a:rPr lang="en-US" altLang="ko-KR" dirty="0"/>
              <a:t>Y : </a:t>
            </a:r>
            <a:r>
              <a:rPr lang="ko-KR" altLang="en-US" dirty="0"/>
              <a:t>소방서 위도</a:t>
            </a:r>
            <a:r>
              <a:rPr lang="en-US" altLang="ko-KR" dirty="0"/>
              <a:t>, </a:t>
            </a:r>
            <a:r>
              <a:rPr lang="ko-KR" altLang="en-US" dirty="0"/>
              <a:t>경도</a:t>
            </a:r>
            <a:endParaRPr lang="en-US" altLang="ko-KR" dirty="0"/>
          </a:p>
          <a:p>
            <a:r>
              <a:rPr lang="en-US" altLang="ko-KR" dirty="0"/>
              <a:t>Scatter </a:t>
            </a:r>
            <a:r>
              <a:rPr lang="ko-KR" altLang="en-US" dirty="0"/>
              <a:t>를 통한 분포도</a:t>
            </a:r>
            <a:endParaRPr lang="en-US" altLang="ko-KR" dirty="0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48F9D12-695A-4E5C-A41A-8757571E60F7}"/>
              </a:ext>
            </a:extLst>
          </p:cNvPr>
          <p:cNvCxnSpPr>
            <a:cxnSpLocks/>
            <a:endCxn id="68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458AB1B6-2C0F-432C-8DBE-6FFBB9AC5A25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E7280A8-68FD-4DDD-A90A-D566DAD9459F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22A240D-8221-456F-BB2F-7380E61B1D04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9ECA2BF-9C2D-4196-9E25-A7526BBC0F57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CCDB65E-B67D-49C6-87ED-7A1A2D8C41F7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A2691A5-DCB3-4E20-9A20-0C6673F1DCB4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90" y="1466458"/>
            <a:ext cx="7030431" cy="4753638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12685"/>
      </p:ext>
    </p:extLst>
  </p:cSld>
  <p:clrMapOvr>
    <a:masterClrMapping/>
  </p:clrMapOvr>
  <p:transition spd="slow" advTm="937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88843C-D21C-4693-A51E-ACCDB5D66166}"/>
              </a:ext>
            </a:extLst>
          </p:cNvPr>
          <p:cNvSpPr/>
          <p:nvPr/>
        </p:nvSpPr>
        <p:spPr>
          <a:xfrm>
            <a:off x="524039" y="1382008"/>
            <a:ext cx="10972046" cy="4922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K-means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군집 분석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CD9DBBC-7C94-4094-BB65-2A2E9313D57F}"/>
              </a:ext>
            </a:extLst>
          </p:cNvPr>
          <p:cNvSpPr txBox="1"/>
          <p:nvPr/>
        </p:nvSpPr>
        <p:spPr>
          <a:xfrm>
            <a:off x="2273653" y="5235102"/>
            <a:ext cx="2890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 : </a:t>
            </a:r>
            <a:r>
              <a:rPr lang="ko-KR" altLang="en-US" dirty="0"/>
              <a:t>수량 </a:t>
            </a:r>
            <a:r>
              <a:rPr lang="en-US" altLang="ko-KR" dirty="0"/>
              <a:t>/ </a:t>
            </a:r>
            <a:r>
              <a:rPr lang="ko-KR" altLang="en-US" dirty="0"/>
              <a:t>면적</a:t>
            </a:r>
            <a:endParaRPr lang="en-US" altLang="ko-KR" dirty="0"/>
          </a:p>
          <a:p>
            <a:r>
              <a:rPr lang="en-US" altLang="ko-KR" dirty="0"/>
              <a:t>Y :</a:t>
            </a:r>
            <a:r>
              <a:rPr lang="ko-KR" altLang="en-US" dirty="0"/>
              <a:t>최근접 소방서 거리</a:t>
            </a:r>
            <a:endParaRPr lang="en-US" altLang="ko-KR" dirty="0"/>
          </a:p>
          <a:p>
            <a:r>
              <a:rPr lang="en-US" altLang="ko-KR" dirty="0"/>
              <a:t>Scatter </a:t>
            </a:r>
            <a:r>
              <a:rPr lang="ko-KR" altLang="en-US" dirty="0"/>
              <a:t>를 통한 분포도</a:t>
            </a:r>
            <a:endParaRPr lang="en-US" altLang="ko-KR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0B0B8C1-4E68-4ABB-BA89-F676C051E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260" y="1596034"/>
            <a:ext cx="9789279" cy="346573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FAA6AD9-C9D2-43DB-80E9-B5B41D6AE1AD}"/>
              </a:ext>
            </a:extLst>
          </p:cNvPr>
          <p:cNvSpPr txBox="1"/>
          <p:nvPr/>
        </p:nvSpPr>
        <p:spPr>
          <a:xfrm>
            <a:off x="6942028" y="5235102"/>
            <a:ext cx="2890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 : </a:t>
            </a:r>
            <a:r>
              <a:rPr lang="ko-KR" altLang="en-US" dirty="0"/>
              <a:t>최근접 소방서 거리</a:t>
            </a:r>
            <a:endParaRPr lang="en-US" altLang="ko-KR" dirty="0"/>
          </a:p>
          <a:p>
            <a:r>
              <a:rPr lang="en-US" altLang="ko-KR" dirty="0"/>
              <a:t>Y : </a:t>
            </a:r>
            <a:r>
              <a:rPr lang="ko-KR" altLang="en-US" dirty="0"/>
              <a:t>수량 </a:t>
            </a:r>
            <a:r>
              <a:rPr lang="en-US" altLang="ko-KR" dirty="0"/>
              <a:t>/ </a:t>
            </a:r>
            <a:r>
              <a:rPr lang="ko-KR" altLang="en-US" dirty="0"/>
              <a:t>면적</a:t>
            </a:r>
            <a:endParaRPr lang="en-US" altLang="ko-KR" dirty="0"/>
          </a:p>
          <a:p>
            <a:r>
              <a:rPr lang="en-US" altLang="ko-KR" dirty="0"/>
              <a:t>Scatter </a:t>
            </a:r>
            <a:r>
              <a:rPr lang="ko-KR" altLang="en-US" dirty="0"/>
              <a:t>를 통한 분포도</a:t>
            </a:r>
            <a:endParaRPr lang="en-US" altLang="ko-KR" dirty="0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1179801-D7FD-41DE-B75B-07D51F6BDE4C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9B540962-787A-4332-8EB5-5C1599DE4D3D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C7C61DA-E183-4E99-843E-C0363CAAC32C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6E6AD25F-0E3B-4625-9E01-58B4058876C8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F65815D-3E9B-405B-B6C4-E386D7D672BF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399AF95-CC47-4645-8226-BE22DFAEF7F1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C57B92C-1B44-40B5-BBBB-E1A3D16C1D55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65118"/>
      </p:ext>
    </p:extLst>
  </p:cSld>
  <p:clrMapOvr>
    <a:masterClrMapping/>
  </p:clrMapOvr>
  <p:transition spd="slow" advTm="3577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88843C-D21C-4693-A51E-ACCDB5D66166}"/>
              </a:ext>
            </a:extLst>
          </p:cNvPr>
          <p:cNvSpPr/>
          <p:nvPr/>
        </p:nvSpPr>
        <p:spPr>
          <a:xfrm>
            <a:off x="524039" y="1382008"/>
            <a:ext cx="10972046" cy="4922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K-means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군집 분석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FAA6AD9-C9D2-43DB-80E9-B5B41D6AE1AD}"/>
              </a:ext>
            </a:extLst>
          </p:cNvPr>
          <p:cNvSpPr txBox="1"/>
          <p:nvPr/>
        </p:nvSpPr>
        <p:spPr>
          <a:xfrm>
            <a:off x="7564985" y="2799911"/>
            <a:ext cx="2890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군집 분석을 위한 </a:t>
            </a:r>
            <a:r>
              <a:rPr lang="en-US" altLang="ko-KR" dirty="0"/>
              <a:t>k</a:t>
            </a:r>
            <a:r>
              <a:rPr lang="ko-KR" altLang="en-US" dirty="0"/>
              <a:t>값 확인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Elbow </a:t>
            </a:r>
            <a:r>
              <a:rPr lang="ko-KR" altLang="en-US" dirty="0"/>
              <a:t>기법에 의한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K = 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C4CB20-9E28-45BB-A139-BF835ECE0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09" y="2114489"/>
            <a:ext cx="5657850" cy="3457575"/>
          </a:xfrm>
          <a:prstGeom prst="rect">
            <a:avLst/>
          </a:prstGeom>
        </p:spPr>
      </p:pic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7D49E5EF-F633-49E2-8D97-E52CAEA4AF3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EA98C356-029D-46D8-B444-03B8D9C5159D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0A45221-6ECF-4953-A8DA-840C941AB770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3EEACE7-554D-4B29-9B24-82AB7712FED8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38715A1-768A-4A92-8739-2AB8115706F4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F65014-E350-4B59-9820-B6648081B01E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42A3F85-079D-4A07-ADB5-77969675514B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88652"/>
      </p:ext>
    </p:extLst>
  </p:cSld>
  <p:clrMapOvr>
    <a:masterClrMapping/>
  </p:clrMapOvr>
  <p:transition spd="slow" advTm="110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88843C-D21C-4693-A51E-ACCDB5D66166}"/>
              </a:ext>
            </a:extLst>
          </p:cNvPr>
          <p:cNvSpPr/>
          <p:nvPr/>
        </p:nvSpPr>
        <p:spPr>
          <a:xfrm>
            <a:off x="524039" y="1382008"/>
            <a:ext cx="10972046" cy="4922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K-means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군집 분석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FAA6AD9-C9D2-43DB-80E9-B5B41D6AE1AD}"/>
              </a:ext>
            </a:extLst>
          </p:cNvPr>
          <p:cNvSpPr txBox="1"/>
          <p:nvPr/>
        </p:nvSpPr>
        <p:spPr>
          <a:xfrm>
            <a:off x="8910047" y="3268167"/>
            <a:ext cx="2313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 = 3 </a:t>
            </a:r>
            <a:r>
              <a:rPr lang="ko-KR" altLang="en-US" dirty="0"/>
              <a:t>에 따른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Scatter </a:t>
            </a:r>
            <a:r>
              <a:rPr lang="ko-KR" altLang="en-US" dirty="0"/>
              <a:t>분포 시각화</a:t>
            </a:r>
            <a:endParaRPr lang="en-US" altLang="ko-KR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EAD8797-B5EB-4EA6-B8EF-B2F94DED8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15" y="1509359"/>
            <a:ext cx="8066958" cy="4740823"/>
          </a:xfrm>
          <a:prstGeom prst="rect">
            <a:avLst/>
          </a:prstGeom>
        </p:spPr>
      </p:pic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A76C801-F58C-413C-845C-0980BECB830F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424E0EFF-B3A6-4358-9D18-DB0FB610DE5C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5598146-63BA-4FA0-99E6-1DE8895C0AFF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7EAB4C7-89DA-4471-84F9-08B09D4607B7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8A1BC3-6E9D-4444-A06D-6B51A491F527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3A0D0EC-626C-44DD-AB46-6043674236BC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FD6A6F-83D6-4C50-A964-B63338D2865A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28740"/>
      </p:ext>
    </p:extLst>
  </p:cSld>
  <p:clrMapOvr>
    <a:masterClrMapping/>
  </p:clrMapOvr>
  <p:transition spd="slow" advTm="831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식물, 꽃, 분홍색, 하얀색이(가) 표시된 사진&#10;&#10;자동 생성된 설명">
            <a:extLst>
              <a:ext uri="{FF2B5EF4-FFF2-40B4-BE49-F238E27FC236}">
                <a16:creationId xmlns:a16="http://schemas.microsoft.com/office/drawing/2014/main" id="{B4C81D80-4B2D-40AB-9735-18D0F3FAE0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346" y="3937000"/>
            <a:ext cx="3278620" cy="2735598"/>
          </a:xfrm>
          <a:prstGeom prst="rect">
            <a:avLst/>
          </a:prstGeom>
        </p:spPr>
      </p:pic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128F7394-3F0E-44B1-AE50-8A5AFC938EDF}"/>
              </a:ext>
            </a:extLst>
          </p:cNvPr>
          <p:cNvSpPr/>
          <p:nvPr/>
        </p:nvSpPr>
        <p:spPr>
          <a:xfrm>
            <a:off x="279400" y="317500"/>
            <a:ext cx="5435600" cy="990600"/>
          </a:xfrm>
          <a:prstGeom prst="bracketPair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D2147-0F2D-4C48-97A9-B758B74C6A1D}"/>
              </a:ext>
            </a:extLst>
          </p:cNvPr>
          <p:cNvSpPr txBox="1"/>
          <p:nvPr/>
        </p:nvSpPr>
        <p:spPr>
          <a:xfrm>
            <a:off x="965200" y="389578"/>
            <a:ext cx="1255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185B62-038E-434D-B1D8-87E1D2BA0572}"/>
              </a:ext>
            </a:extLst>
          </p:cNvPr>
          <p:cNvSpPr txBox="1"/>
          <p:nvPr/>
        </p:nvSpPr>
        <p:spPr>
          <a:xfrm>
            <a:off x="2481936" y="797410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 of contents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E813D-89FB-41D2-B565-DEB35644C676}"/>
              </a:ext>
            </a:extLst>
          </p:cNvPr>
          <p:cNvSpPr txBox="1"/>
          <p:nvPr/>
        </p:nvSpPr>
        <p:spPr>
          <a:xfrm>
            <a:off x="1420446" y="2609229"/>
            <a:ext cx="508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2F68EA-F19B-4EFC-82BC-41052B5A81CE}"/>
              </a:ext>
            </a:extLst>
          </p:cNvPr>
          <p:cNvSpPr txBox="1"/>
          <p:nvPr/>
        </p:nvSpPr>
        <p:spPr>
          <a:xfrm>
            <a:off x="1420447" y="3571175"/>
            <a:ext cx="508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8D039A-BB30-4C37-B30A-A43CF28D6608}"/>
              </a:ext>
            </a:extLst>
          </p:cNvPr>
          <p:cNvSpPr txBox="1"/>
          <p:nvPr/>
        </p:nvSpPr>
        <p:spPr>
          <a:xfrm>
            <a:off x="1420446" y="4533120"/>
            <a:ext cx="508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3929B3-49E2-4D8E-88A8-6EAFF2394000}"/>
              </a:ext>
            </a:extLst>
          </p:cNvPr>
          <p:cNvSpPr txBox="1"/>
          <p:nvPr/>
        </p:nvSpPr>
        <p:spPr>
          <a:xfrm>
            <a:off x="2937182" y="2694328"/>
            <a:ext cx="4219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목표 및 배경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203642-D607-4F54-B6BD-8EDE84A4FB8F}"/>
              </a:ext>
            </a:extLst>
          </p:cNvPr>
          <p:cNvSpPr txBox="1"/>
          <p:nvPr/>
        </p:nvSpPr>
        <p:spPr>
          <a:xfrm>
            <a:off x="2937182" y="3649581"/>
            <a:ext cx="2350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CE5928-246D-4520-9E7C-A80AB8988483}"/>
              </a:ext>
            </a:extLst>
          </p:cNvPr>
          <p:cNvSpPr txBox="1"/>
          <p:nvPr/>
        </p:nvSpPr>
        <p:spPr>
          <a:xfrm>
            <a:off x="2937182" y="4604834"/>
            <a:ext cx="1939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활용 방안</a:t>
            </a:r>
          </a:p>
        </p:txBody>
      </p:sp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63817"/>
      </p:ext>
    </p:extLst>
  </p:cSld>
  <p:clrMapOvr>
    <a:masterClrMapping/>
  </p:clrMapOvr>
  <p:transition spd="slow" advTm="630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88843C-D21C-4693-A51E-ACCDB5D66166}"/>
              </a:ext>
            </a:extLst>
          </p:cNvPr>
          <p:cNvSpPr/>
          <p:nvPr/>
        </p:nvSpPr>
        <p:spPr>
          <a:xfrm>
            <a:off x="524039" y="1382008"/>
            <a:ext cx="10972046" cy="4922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K-means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군집 분석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FAA6AD9-C9D2-43DB-80E9-B5B41D6AE1AD}"/>
              </a:ext>
            </a:extLst>
          </p:cNvPr>
          <p:cNvSpPr txBox="1"/>
          <p:nvPr/>
        </p:nvSpPr>
        <p:spPr>
          <a:xfrm>
            <a:off x="8910047" y="3268167"/>
            <a:ext cx="2313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 = 3 </a:t>
            </a:r>
            <a:r>
              <a:rPr lang="ko-KR" altLang="en-US" dirty="0"/>
              <a:t>에 따른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Scatter </a:t>
            </a:r>
            <a:r>
              <a:rPr lang="ko-KR" altLang="en-US" dirty="0"/>
              <a:t>분포 시각화</a:t>
            </a:r>
            <a:endParaRPr lang="en-US" altLang="ko-KR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D9BDC0C-B76B-4773-94B2-0DD53322A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15" y="1434848"/>
            <a:ext cx="7941104" cy="4816857"/>
          </a:xfrm>
          <a:prstGeom prst="rect">
            <a:avLst/>
          </a:prstGeom>
        </p:spPr>
      </p:pic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0572AF3-7939-4959-A8A0-744A1C0D791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3D4B5FD8-DAD5-431A-8BB9-F5B16464157E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A227277B-65D3-4BD6-9502-8EA324292436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D87EB3A-5DAB-43AA-BF1E-CC79029AC676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505EE17-C11F-4C97-9C6D-10F417DAE13B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51B12DB-5FD9-4AC2-BD59-C9151CD453BF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E314B2D-6671-4810-9722-87C96D1F0086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35643"/>
      </p:ext>
    </p:extLst>
  </p:cSld>
  <p:clrMapOvr>
    <a:masterClrMapping/>
  </p:clrMapOvr>
  <p:transition spd="slow" advTm="882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88843C-D21C-4693-A51E-ACCDB5D66166}"/>
              </a:ext>
            </a:extLst>
          </p:cNvPr>
          <p:cNvSpPr/>
          <p:nvPr/>
        </p:nvSpPr>
        <p:spPr>
          <a:xfrm>
            <a:off x="524039" y="1382008"/>
            <a:ext cx="10972046" cy="4922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K-means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군집 분석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FAA6AD9-C9D2-43DB-80E9-B5B41D6AE1AD}"/>
              </a:ext>
            </a:extLst>
          </p:cNvPr>
          <p:cNvSpPr txBox="1"/>
          <p:nvPr/>
        </p:nvSpPr>
        <p:spPr>
          <a:xfrm>
            <a:off x="1698772" y="4571647"/>
            <a:ext cx="7008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 err="1" smtClean="0">
                <a:solidFill>
                  <a:srgbClr val="000000"/>
                </a:solidFill>
                <a:effectLst/>
                <a:latin typeface="Helvetica Neue"/>
              </a:rPr>
              <a:t>일반군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군집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1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소방서와의 거리가 상대적으로 가깝고 면적도 좁다</a:t>
            </a:r>
            <a:endParaRPr lang="en-US" altLang="ko-KR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62E03D9-29B0-42FF-9537-C5D9A7CAF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15" y="1500064"/>
            <a:ext cx="10800000" cy="2916984"/>
          </a:xfrm>
          <a:prstGeom prst="rect">
            <a:avLst/>
          </a:prstGeom>
        </p:spPr>
      </p:pic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C77F7EE0-D15D-42D7-A5CB-72C75364D9DB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1BC504A-55AD-465B-8EA3-7AFF955A172B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2B8FD91-2BB1-42F8-AF13-50F337C4D719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06146C06-EED4-4FC1-9631-40B6F8D3B9C2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009276-DC7C-4E3F-B925-ECDA67906C25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5BADBCB-C302-4282-9110-090A5F652D6A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207A75-5647-4AA5-946D-E14231090DA0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19842"/>
      </p:ext>
    </p:extLst>
  </p:cSld>
  <p:clrMapOvr>
    <a:masterClrMapping/>
  </p:clrMapOvr>
  <p:transition spd="slow" advTm="149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88843C-D21C-4693-A51E-ACCDB5D66166}"/>
              </a:ext>
            </a:extLst>
          </p:cNvPr>
          <p:cNvSpPr/>
          <p:nvPr/>
        </p:nvSpPr>
        <p:spPr>
          <a:xfrm>
            <a:off x="524039" y="1382008"/>
            <a:ext cx="10972046" cy="4922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K-means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군집 분석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FAA6AD9-C9D2-43DB-80E9-B5B41D6AE1AD}"/>
              </a:ext>
            </a:extLst>
          </p:cNvPr>
          <p:cNvSpPr txBox="1"/>
          <p:nvPr/>
        </p:nvSpPr>
        <p:spPr>
          <a:xfrm>
            <a:off x="1698772" y="4597537"/>
            <a:ext cx="7008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 smtClean="0">
                <a:solidFill>
                  <a:srgbClr val="000000"/>
                </a:solidFill>
                <a:effectLst/>
                <a:latin typeface="Helvetica Neue"/>
              </a:rPr>
              <a:t>거리 </a:t>
            </a:r>
            <a:r>
              <a:rPr lang="ko-KR" altLang="en-US" b="0" i="0" dirty="0" err="1" smtClean="0">
                <a:solidFill>
                  <a:srgbClr val="000000"/>
                </a:solidFill>
                <a:effectLst/>
                <a:latin typeface="Helvetica Neue"/>
              </a:rPr>
              <a:t>위험군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군집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2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소방서와의 거리가 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elvetica Neue"/>
              </a:rPr>
              <a:t>상대적으로 멀다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D95FA2-C0C4-49B5-85EC-7644938CF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15" y="1500064"/>
            <a:ext cx="10580157" cy="2916000"/>
          </a:xfrm>
          <a:prstGeom prst="rect">
            <a:avLst/>
          </a:prstGeom>
        </p:spPr>
      </p:pic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D9E2589-C256-4CC7-9297-7025F48DD8DA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596AA3C3-9AA3-4CCB-9713-0FF11091E9A7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62C3968-438C-4029-ABE0-F323FD617CC6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14C5200-32FC-4E16-84BA-94D77B9CB98E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17A662-423A-4758-B6C5-C47B311A1A2B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B886A6-D42C-4220-9F7F-47A097FC557B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8BB2570-C281-45B9-A914-A27CCD53F8A0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11528"/>
      </p:ext>
    </p:extLst>
  </p:cSld>
  <p:clrMapOvr>
    <a:masterClrMapping/>
  </p:clrMapOvr>
  <p:transition spd="slow" advTm="1564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88843C-D21C-4693-A51E-ACCDB5D66166}"/>
              </a:ext>
            </a:extLst>
          </p:cNvPr>
          <p:cNvSpPr/>
          <p:nvPr/>
        </p:nvSpPr>
        <p:spPr>
          <a:xfrm>
            <a:off x="524039" y="1382008"/>
            <a:ext cx="10972046" cy="4922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K-means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군집 분석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FAA6AD9-C9D2-43DB-80E9-B5B41D6AE1AD}"/>
              </a:ext>
            </a:extLst>
          </p:cNvPr>
          <p:cNvSpPr txBox="1"/>
          <p:nvPr/>
        </p:nvSpPr>
        <p:spPr>
          <a:xfrm>
            <a:off x="1698772" y="4541407"/>
            <a:ext cx="8369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0000"/>
                </a:solidFill>
                <a:latin typeface="Helvetica Neue"/>
              </a:rPr>
              <a:t>면적 </a:t>
            </a:r>
            <a:r>
              <a:rPr lang="ko-KR" altLang="en-US" b="0" i="0" dirty="0" err="1" smtClean="0">
                <a:solidFill>
                  <a:srgbClr val="000000"/>
                </a:solidFill>
                <a:effectLst/>
                <a:latin typeface="Helvetica Neue"/>
              </a:rPr>
              <a:t>위험군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군집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3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소방서와의 거리가 군집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보다 멀고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보다는 가까운 문화재가 존재하고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면적이 넓어 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Helvetica Neue"/>
              </a:rPr>
              <a:t>대형 화재 위험도 높음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4DC2F8-9F64-40AE-90F7-8F7571161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15" y="1518655"/>
            <a:ext cx="10536767" cy="2792627"/>
          </a:xfrm>
          <a:prstGeom prst="rect">
            <a:avLst/>
          </a:prstGeom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00AE172-21F9-49D7-951B-103DAB66F073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6F3C8C7-FF23-4BB9-93A8-7B5DDC14229C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441E942-ABA9-4D26-B27C-AEBD8C3D3CB5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A2BFCF7-A57E-416E-A140-B25899534E53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3B6045-F896-4BB8-B1EE-6151D988AF48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D0AD74-5A52-44F4-BC22-1CE26A0B9BB1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E9B52F-AF4A-4AF8-B743-7DCA28CF3ACD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34920"/>
      </p:ext>
    </p:extLst>
  </p:cSld>
  <p:clrMapOvr>
    <a:masterClrMapping/>
  </p:clrMapOvr>
  <p:transition spd="slow" advTm="2165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케이크, 테이블, 대형이(가) 표시된 사진&#10;&#10;자동 생성된 설명">
            <a:extLst>
              <a:ext uri="{FF2B5EF4-FFF2-40B4-BE49-F238E27FC236}">
                <a16:creationId xmlns:a16="http://schemas.microsoft.com/office/drawing/2014/main" id="{D9B8E82E-F8AE-461D-8FD7-0D8751ECBC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0"/>
            <a:ext cx="12191984" cy="6879265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225158-D331-4E19-B403-0721280023B3}"/>
              </a:ext>
            </a:extLst>
          </p:cNvPr>
          <p:cNvSpPr/>
          <p:nvPr/>
        </p:nvSpPr>
        <p:spPr>
          <a:xfrm>
            <a:off x="1" y="0"/>
            <a:ext cx="2211572" cy="6858000"/>
          </a:xfrm>
          <a:prstGeom prst="rt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BEE963D3-E744-4F31-8288-DA596B734692}"/>
              </a:ext>
            </a:extLst>
          </p:cNvPr>
          <p:cNvSpPr/>
          <p:nvPr/>
        </p:nvSpPr>
        <p:spPr>
          <a:xfrm rot="10800000" flipV="1">
            <a:off x="0" y="4263655"/>
            <a:ext cx="12192000" cy="2615609"/>
          </a:xfrm>
          <a:prstGeom prst="rtTriangl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0E09C6-3A97-4E0F-B9F7-FFEC0672668D}"/>
              </a:ext>
            </a:extLst>
          </p:cNvPr>
          <p:cNvSpPr txBox="1"/>
          <p:nvPr/>
        </p:nvSpPr>
        <p:spPr>
          <a:xfrm>
            <a:off x="9516459" y="388444"/>
            <a:ext cx="2164375" cy="1293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Part 3</a:t>
            </a:r>
            <a:r>
              <a:rPr lang="en-US" altLang="ko-KR" sz="2400" b="1" dirty="0">
                <a:solidFill>
                  <a:schemeClr val="bg1"/>
                </a:solidFill>
              </a:rPr>
              <a:t>,</a:t>
            </a:r>
          </a:p>
          <a:p>
            <a:pPr algn="r">
              <a:lnSpc>
                <a:spcPct val="130000"/>
              </a:lnSpc>
            </a:pPr>
            <a:r>
              <a:rPr lang="ko-KR" altLang="en-US" sz="3600" b="1" dirty="0">
                <a:solidFill>
                  <a:schemeClr val="bg1"/>
                </a:solidFill>
              </a:rPr>
              <a:t>활용 방안</a:t>
            </a:r>
          </a:p>
        </p:txBody>
      </p:sp>
      <p:sp>
        <p:nvSpPr>
          <p:cNvPr id="22" name="양쪽 대괄호 21">
            <a:extLst>
              <a:ext uri="{FF2B5EF4-FFF2-40B4-BE49-F238E27FC236}">
                <a16:creationId xmlns:a16="http://schemas.microsoft.com/office/drawing/2014/main" id="{18BC6B85-71A0-46D6-B536-2DF7BCB9D9AA}"/>
              </a:ext>
            </a:extLst>
          </p:cNvPr>
          <p:cNvSpPr/>
          <p:nvPr/>
        </p:nvSpPr>
        <p:spPr>
          <a:xfrm>
            <a:off x="6837680" y="337644"/>
            <a:ext cx="5096894" cy="1613076"/>
          </a:xfrm>
          <a:prstGeom prst="bracketPair">
            <a:avLst>
              <a:gd name="adj" fmla="val 1275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1639"/>
      </p:ext>
    </p:extLst>
  </p:cSld>
  <p:clrMapOvr>
    <a:masterClrMapping/>
  </p:clrMapOvr>
  <p:transition spd="slow" advTm="538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1B8995A2-E8BE-4D57-946F-489C1AAF29D9}"/>
              </a:ext>
            </a:extLst>
          </p:cNvPr>
          <p:cNvSpPr/>
          <p:nvPr/>
        </p:nvSpPr>
        <p:spPr>
          <a:xfrm>
            <a:off x="6265751" y="3156476"/>
            <a:ext cx="3701453" cy="29228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B8367D-B666-4BE2-BA0F-844B89219E88}"/>
              </a:ext>
            </a:extLst>
          </p:cNvPr>
          <p:cNvSpPr/>
          <p:nvPr/>
        </p:nvSpPr>
        <p:spPr>
          <a:xfrm>
            <a:off x="524038" y="1382007"/>
            <a:ext cx="3701453" cy="29228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215014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활용 방안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F314366-A5D0-465D-8954-94755D8C2D00}"/>
              </a:ext>
            </a:extLst>
          </p:cNvPr>
          <p:cNvSpPr txBox="1"/>
          <p:nvPr/>
        </p:nvSpPr>
        <p:spPr>
          <a:xfrm>
            <a:off x="929594" y="5417217"/>
            <a:ext cx="350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문화재 화재 점검 우선순위 파악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1EA6B33-44BF-430D-AC65-DFAEF2C6F72A}"/>
              </a:ext>
            </a:extLst>
          </p:cNvPr>
          <p:cNvSpPr txBox="1"/>
          <p:nvPr/>
        </p:nvSpPr>
        <p:spPr>
          <a:xfrm>
            <a:off x="5328004" y="1815828"/>
            <a:ext cx="5422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 </a:t>
            </a:r>
            <a:r>
              <a:rPr lang="ko-KR" altLang="en-US" dirty="0"/>
              <a:t>전라북도에서 문화재 피해와 안전사고 예방을 위해 주요 목조문화재 </a:t>
            </a:r>
            <a:r>
              <a:rPr lang="en-US" altLang="ko-KR" dirty="0"/>
              <a:t>207</a:t>
            </a:r>
            <a:r>
              <a:rPr lang="ko-KR" altLang="en-US" dirty="0"/>
              <a:t>건에 대한 전수 조사 실시 계획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2836DE-8A34-4772-ACBF-131D1B65B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65" y="1597996"/>
            <a:ext cx="3351646" cy="251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4FE93B9-974F-4976-82ED-3F4124941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130" y="3327323"/>
            <a:ext cx="3410874" cy="255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61D9915-CB64-454C-9553-B36480FDD07E}"/>
              </a:ext>
            </a:extLst>
          </p:cNvPr>
          <p:cNvSpPr txBox="1"/>
          <p:nvPr/>
        </p:nvSpPr>
        <p:spPr>
          <a:xfrm>
            <a:off x="807314" y="4605648"/>
            <a:ext cx="494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언제 어디서든 화재가 발생할 수 있으므로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발생에 대응할 수 있는 여건을 만들어야 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60F1F86-B162-499C-A3D1-A352DD1A4486}"/>
              </a:ext>
            </a:extLst>
          </p:cNvPr>
          <p:cNvCxnSpPr>
            <a:cxnSpLocks/>
            <a:endCxn id="81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D3C1D8D-9A94-47FD-B122-811A9D602058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CCC886D-3A4C-4736-BDBC-FF60FB372883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C08587B-7C75-443B-A846-3707BF56C805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76A4A0-4C66-47FC-832E-6A27515E17B1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94DEFC1-6B73-4F83-BAD3-38C0B2A9492B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41D2271-4D45-4D69-9149-F60D4DC9ACBB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40240"/>
      </p:ext>
    </p:extLst>
  </p:cSld>
  <p:clrMapOvr>
    <a:masterClrMapping/>
  </p:clrMapOvr>
  <p:transition spd="slow" advTm="1573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B8367D-B666-4BE2-BA0F-844B89219E88}"/>
              </a:ext>
            </a:extLst>
          </p:cNvPr>
          <p:cNvSpPr/>
          <p:nvPr/>
        </p:nvSpPr>
        <p:spPr>
          <a:xfrm>
            <a:off x="524037" y="1382006"/>
            <a:ext cx="4952737" cy="33151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215014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활용 방안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F314366-A5D0-465D-8954-94755D8C2D00}"/>
              </a:ext>
            </a:extLst>
          </p:cNvPr>
          <p:cNvSpPr txBox="1"/>
          <p:nvPr/>
        </p:nvSpPr>
        <p:spPr>
          <a:xfrm>
            <a:off x="5653852" y="2782669"/>
            <a:ext cx="5717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사적 및 국가 민속 </a:t>
            </a:r>
            <a:r>
              <a:rPr lang="ko-KR" altLang="en-US" dirty="0" err="1">
                <a:solidFill>
                  <a:schemeClr val="accent3">
                    <a:lumMod val="75000"/>
                  </a:schemeClr>
                </a:solidFill>
              </a:rPr>
              <a:t>문화재등의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 소방시설 현황 데이터 </a:t>
            </a: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공개를 통한 거리에 따른 위험도 측정의 결과 향상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838596E-AB02-42FC-A88D-3ED161CB47A2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9AE43469-9BFE-48DB-B365-C56CEF9D4877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C4107ED-5220-47B3-8EE4-BA1E68BCC243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2926742-08C2-40A1-90CF-62D70F7AC48B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C392F9-6EE6-4ED7-9ED1-D3981A9DE429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832486-ED6F-416C-B802-3ED6CD0ECE8A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6978EF-26BD-4CA9-9B8B-38B4BDC41045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AD68C38-E20F-4DA8-94E8-70AD4AE70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86" y="1718657"/>
            <a:ext cx="4717060" cy="2689714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70299"/>
      </p:ext>
    </p:extLst>
  </p:cSld>
  <p:clrMapOvr>
    <a:masterClrMapping/>
  </p:clrMapOvr>
  <p:transition spd="slow" advTm="1640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래픽 1" descr="산 장면">
            <a:extLst>
              <a:ext uri="{FF2B5EF4-FFF2-40B4-BE49-F238E27FC236}">
                <a16:creationId xmlns:a16="http://schemas.microsoft.com/office/drawing/2014/main" id="{B4572B77-5444-4D27-A0CB-FA9DDE6F6EDB}"/>
              </a:ext>
            </a:extLst>
          </p:cNvPr>
          <p:cNvGrpSpPr/>
          <p:nvPr/>
        </p:nvGrpSpPr>
        <p:grpSpPr>
          <a:xfrm>
            <a:off x="4668302" y="1420041"/>
            <a:ext cx="2855395" cy="2855395"/>
            <a:chOff x="4304162" y="871593"/>
            <a:chExt cx="3583676" cy="3583676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D110E162-B5C4-4166-874C-1FDC1D61647C}"/>
                </a:ext>
              </a:extLst>
            </p:cNvPr>
            <p:cNvSpPr/>
            <p:nvPr/>
          </p:nvSpPr>
          <p:spPr>
            <a:xfrm>
              <a:off x="6543959" y="3035082"/>
              <a:ext cx="914704" cy="1121579"/>
            </a:xfrm>
            <a:custGeom>
              <a:avLst/>
              <a:gdLst>
                <a:gd name="connsiteX0" fmla="*/ 904878 w 914704"/>
                <a:gd name="connsiteY0" fmla="*/ 1020383 h 1121579"/>
                <a:gd name="connsiteX1" fmla="*/ 285574 w 914704"/>
                <a:gd name="connsiteY1" fmla="*/ 29273 h 1121579"/>
                <a:gd name="connsiteX2" fmla="*/ 200234 w 914704"/>
                <a:gd name="connsiteY2" fmla="*/ 9342 h 1121579"/>
                <a:gd name="connsiteX3" fmla="*/ 180304 w 914704"/>
                <a:gd name="connsiteY3" fmla="*/ 29273 h 1121579"/>
                <a:gd name="connsiteX4" fmla="*/ 0 w 914704"/>
                <a:gd name="connsiteY4" fmla="*/ 320820 h 1121579"/>
                <a:gd name="connsiteX5" fmla="*/ 388232 w 914704"/>
                <a:gd name="connsiteY5" fmla="*/ 951323 h 1121579"/>
                <a:gd name="connsiteX6" fmla="*/ 407643 w 914704"/>
                <a:gd name="connsiteY6" fmla="*/ 1121547 h 1121579"/>
                <a:gd name="connsiteX7" fmla="*/ 847763 w 914704"/>
                <a:gd name="connsiteY7" fmla="*/ 1121547 h 1121579"/>
                <a:gd name="connsiteX8" fmla="*/ 905625 w 914704"/>
                <a:gd name="connsiteY8" fmla="*/ 1088697 h 1121579"/>
                <a:gd name="connsiteX9" fmla="*/ 905625 w 914704"/>
                <a:gd name="connsiteY9" fmla="*/ 1022249 h 112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704" h="1121579">
                  <a:moveTo>
                    <a:pt x="904878" y="1020383"/>
                  </a:moveTo>
                  <a:lnTo>
                    <a:pt x="285574" y="29273"/>
                  </a:lnTo>
                  <a:cubicBezTo>
                    <a:pt x="267514" y="204"/>
                    <a:pt x="229307" y="-8722"/>
                    <a:pt x="200234" y="9342"/>
                  </a:cubicBezTo>
                  <a:cubicBezTo>
                    <a:pt x="192149" y="14367"/>
                    <a:pt x="185328" y="21187"/>
                    <a:pt x="180304" y="29273"/>
                  </a:cubicBezTo>
                  <a:lnTo>
                    <a:pt x="0" y="320820"/>
                  </a:lnTo>
                  <a:lnTo>
                    <a:pt x="388232" y="951323"/>
                  </a:lnTo>
                  <a:cubicBezTo>
                    <a:pt x="421900" y="1001569"/>
                    <a:pt x="429134" y="1065011"/>
                    <a:pt x="407643" y="1121547"/>
                  </a:cubicBezTo>
                  <a:lnTo>
                    <a:pt x="847763" y="1121547"/>
                  </a:lnTo>
                  <a:cubicBezTo>
                    <a:pt x="871684" y="1122309"/>
                    <a:pt x="894019" y="1109628"/>
                    <a:pt x="905625" y="1088697"/>
                  </a:cubicBezTo>
                  <a:cubicBezTo>
                    <a:pt x="917731" y="1068203"/>
                    <a:pt x="917731" y="1042744"/>
                    <a:pt x="905625" y="10222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73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6F26BD7A-C0D6-4366-BBCE-1FEF5B8822DE}"/>
                </a:ext>
              </a:extLst>
            </p:cNvPr>
            <p:cNvSpPr/>
            <p:nvPr/>
          </p:nvSpPr>
          <p:spPr>
            <a:xfrm>
              <a:off x="4731660" y="2420401"/>
              <a:ext cx="2107516" cy="1736334"/>
            </a:xfrm>
            <a:custGeom>
              <a:avLst/>
              <a:gdLst>
                <a:gd name="connsiteX0" fmla="*/ 2095633 w 2107516"/>
                <a:gd name="connsiteY0" fmla="*/ 1633944 h 1736334"/>
                <a:gd name="connsiteX1" fmla="*/ 1107509 w 2107516"/>
                <a:gd name="connsiteY1" fmla="*/ 26889 h 1736334"/>
                <a:gd name="connsiteX2" fmla="*/ 1015685 w 2107516"/>
                <a:gd name="connsiteY2" fmla="*/ 12697 h 1736334"/>
                <a:gd name="connsiteX3" fmla="*/ 1001492 w 2107516"/>
                <a:gd name="connsiteY3" fmla="*/ 26889 h 1736334"/>
                <a:gd name="connsiteX4" fmla="*/ 13742 w 2107516"/>
                <a:gd name="connsiteY4" fmla="*/ 1633944 h 1736334"/>
                <a:gd name="connsiteX5" fmla="*/ 23787 w 2107516"/>
                <a:gd name="connsiteY5" fmla="*/ 1722595 h 1736334"/>
                <a:gd name="connsiteX6" fmla="*/ 66750 w 2107516"/>
                <a:gd name="connsiteY6" fmla="*/ 1736228 h 1736334"/>
                <a:gd name="connsiteX7" fmla="*/ 2042625 w 2107516"/>
                <a:gd name="connsiteY7" fmla="*/ 1736228 h 1736334"/>
                <a:gd name="connsiteX8" fmla="*/ 2107501 w 2107516"/>
                <a:gd name="connsiteY8" fmla="*/ 1674216 h 1736334"/>
                <a:gd name="connsiteX9" fmla="*/ 2095633 w 2107516"/>
                <a:gd name="connsiteY9" fmla="*/ 1635811 h 1736334"/>
                <a:gd name="connsiteX10" fmla="*/ 1207927 w 2107516"/>
                <a:gd name="connsiteY10" fmla="*/ 631635 h 1736334"/>
                <a:gd name="connsiteX11" fmla="*/ 1054501 w 2107516"/>
                <a:gd name="connsiteY11" fmla="*/ 768262 h 1736334"/>
                <a:gd name="connsiteX12" fmla="*/ 901448 w 2107516"/>
                <a:gd name="connsiteY12" fmla="*/ 631635 h 1736334"/>
                <a:gd name="connsiteX13" fmla="*/ 712558 w 2107516"/>
                <a:gd name="connsiteY13" fmla="*/ 746984 h 1736334"/>
                <a:gd name="connsiteX14" fmla="*/ 1054501 w 2107516"/>
                <a:gd name="connsiteY14" fmla="*/ 187035 h 1736334"/>
                <a:gd name="connsiteX15" fmla="*/ 1396443 w 2107516"/>
                <a:gd name="connsiteY15" fmla="*/ 746984 h 173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07516" h="1736334">
                  <a:moveTo>
                    <a:pt x="2095633" y="1633944"/>
                  </a:moveTo>
                  <a:lnTo>
                    <a:pt x="1107509" y="26889"/>
                  </a:lnTo>
                  <a:cubicBezTo>
                    <a:pt x="1086071" y="-2385"/>
                    <a:pt x="1044959" y="-8742"/>
                    <a:pt x="1015685" y="12697"/>
                  </a:cubicBezTo>
                  <a:cubicBezTo>
                    <a:pt x="1010254" y="16672"/>
                    <a:pt x="1005468" y="21458"/>
                    <a:pt x="1001492" y="26889"/>
                  </a:cubicBezTo>
                  <a:lnTo>
                    <a:pt x="13742" y="1633944"/>
                  </a:lnTo>
                  <a:cubicBezTo>
                    <a:pt x="-7966" y="1661199"/>
                    <a:pt x="-3467" y="1700892"/>
                    <a:pt x="23787" y="1722595"/>
                  </a:cubicBezTo>
                  <a:cubicBezTo>
                    <a:pt x="35942" y="1732275"/>
                    <a:pt x="51240" y="1737128"/>
                    <a:pt x="66750" y="1736228"/>
                  </a:cubicBezTo>
                  <a:lnTo>
                    <a:pt x="2042625" y="1736228"/>
                  </a:lnTo>
                  <a:cubicBezTo>
                    <a:pt x="2077663" y="1737020"/>
                    <a:pt x="2106709" y="1709254"/>
                    <a:pt x="2107501" y="1674216"/>
                  </a:cubicBezTo>
                  <a:cubicBezTo>
                    <a:pt x="2107810" y="1660467"/>
                    <a:pt x="2103645" y="1646987"/>
                    <a:pt x="2095633" y="1635811"/>
                  </a:cubicBezTo>
                  <a:close/>
                  <a:moveTo>
                    <a:pt x="1207927" y="631635"/>
                  </a:moveTo>
                  <a:lnTo>
                    <a:pt x="1054501" y="768262"/>
                  </a:lnTo>
                  <a:lnTo>
                    <a:pt x="901448" y="631635"/>
                  </a:lnTo>
                  <a:lnTo>
                    <a:pt x="712558" y="746984"/>
                  </a:lnTo>
                  <a:lnTo>
                    <a:pt x="1054501" y="187035"/>
                  </a:lnTo>
                  <a:lnTo>
                    <a:pt x="1396443" y="74698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73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F20F7AD7-75E5-4EE8-9ADD-C876F787164F}"/>
                </a:ext>
              </a:extLst>
            </p:cNvPr>
            <p:cNvSpPr/>
            <p:nvPr/>
          </p:nvSpPr>
          <p:spPr>
            <a:xfrm>
              <a:off x="4596162" y="1399367"/>
              <a:ext cx="963405" cy="659318"/>
            </a:xfrm>
            <a:custGeom>
              <a:avLst/>
              <a:gdLst>
                <a:gd name="connsiteX0" fmla="*/ 516566 w 963405"/>
                <a:gd name="connsiteY0" fmla="*/ 659318 h 659318"/>
                <a:gd name="connsiteX1" fmla="*/ 560989 w 963405"/>
                <a:gd name="connsiteY1" fmla="*/ 561514 h 659318"/>
                <a:gd name="connsiteX2" fmla="*/ 692017 w 963405"/>
                <a:gd name="connsiteY2" fmla="*/ 470802 h 659318"/>
                <a:gd name="connsiteX3" fmla="*/ 886133 w 963405"/>
                <a:gd name="connsiteY3" fmla="*/ 302444 h 659318"/>
                <a:gd name="connsiteX4" fmla="*/ 951087 w 963405"/>
                <a:gd name="connsiteY4" fmla="*/ 293485 h 659318"/>
                <a:gd name="connsiteX5" fmla="*/ 963406 w 963405"/>
                <a:gd name="connsiteY5" fmla="*/ 293485 h 659318"/>
                <a:gd name="connsiteX6" fmla="*/ 879787 w 963405"/>
                <a:gd name="connsiteY6" fmla="*/ 160217 h 659318"/>
                <a:gd name="connsiteX7" fmla="*/ 693137 w 963405"/>
                <a:gd name="connsiteY7" fmla="*/ 134086 h 659318"/>
                <a:gd name="connsiteX8" fmla="*/ 360919 w 963405"/>
                <a:gd name="connsiteY8" fmla="*/ 27304 h 659318"/>
                <a:gd name="connsiteX9" fmla="*/ 226886 w 963405"/>
                <a:gd name="connsiteY9" fmla="*/ 246076 h 659318"/>
                <a:gd name="connsiteX10" fmla="*/ 226886 w 963405"/>
                <a:gd name="connsiteY10" fmla="*/ 246076 h 659318"/>
                <a:gd name="connsiteX11" fmla="*/ 1039 w 963405"/>
                <a:gd name="connsiteY11" fmla="*/ 430859 h 659318"/>
                <a:gd name="connsiteX12" fmla="*/ 185823 w 963405"/>
                <a:gd name="connsiteY12" fmla="*/ 656705 h 659318"/>
                <a:gd name="connsiteX13" fmla="*/ 185823 w 963405"/>
                <a:gd name="connsiteY13" fmla="*/ 656705 h 65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3405" h="659318">
                  <a:moveTo>
                    <a:pt x="516566" y="659318"/>
                  </a:moveTo>
                  <a:cubicBezTo>
                    <a:pt x="524025" y="623855"/>
                    <a:pt x="539188" y="590463"/>
                    <a:pt x="560989" y="561514"/>
                  </a:cubicBezTo>
                  <a:cubicBezTo>
                    <a:pt x="593813" y="518013"/>
                    <a:pt x="639748" y="486216"/>
                    <a:pt x="692017" y="470802"/>
                  </a:cubicBezTo>
                  <a:cubicBezTo>
                    <a:pt x="725364" y="386362"/>
                    <a:pt x="797825" y="323517"/>
                    <a:pt x="886133" y="302444"/>
                  </a:cubicBezTo>
                  <a:cubicBezTo>
                    <a:pt x="907381" y="297042"/>
                    <a:pt x="929170" y="294037"/>
                    <a:pt x="951087" y="293485"/>
                  </a:cubicBezTo>
                  <a:lnTo>
                    <a:pt x="963406" y="293485"/>
                  </a:lnTo>
                  <a:cubicBezTo>
                    <a:pt x="954413" y="239692"/>
                    <a:pt x="924310" y="191716"/>
                    <a:pt x="879787" y="160217"/>
                  </a:cubicBezTo>
                  <a:cubicBezTo>
                    <a:pt x="825386" y="122017"/>
                    <a:pt x="755937" y="112293"/>
                    <a:pt x="693137" y="134086"/>
                  </a:cubicBezTo>
                  <a:cubicBezTo>
                    <a:pt x="630886" y="12857"/>
                    <a:pt x="482144" y="-34952"/>
                    <a:pt x="360919" y="27304"/>
                  </a:cubicBezTo>
                  <a:cubicBezTo>
                    <a:pt x="278860" y="69442"/>
                    <a:pt x="227158" y="153830"/>
                    <a:pt x="226886" y="246076"/>
                  </a:cubicBezTo>
                  <a:lnTo>
                    <a:pt x="226886" y="246076"/>
                  </a:lnTo>
                  <a:cubicBezTo>
                    <a:pt x="113492" y="234735"/>
                    <a:pt x="12379" y="317466"/>
                    <a:pt x="1039" y="430859"/>
                  </a:cubicBezTo>
                  <a:cubicBezTo>
                    <a:pt x="-10300" y="544253"/>
                    <a:pt x="72430" y="645365"/>
                    <a:pt x="185823" y="656705"/>
                  </a:cubicBezTo>
                  <a:lnTo>
                    <a:pt x="185823" y="65670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73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81F7BDFD-26A6-4C35-B7DD-A0DF813E4B53}"/>
                </a:ext>
              </a:extLst>
            </p:cNvPr>
            <p:cNvSpPr/>
            <p:nvPr/>
          </p:nvSpPr>
          <p:spPr>
            <a:xfrm>
              <a:off x="5224608" y="1806899"/>
              <a:ext cx="778439" cy="445902"/>
            </a:xfrm>
            <a:custGeom>
              <a:avLst/>
              <a:gdLst>
                <a:gd name="connsiteX0" fmla="*/ 666450 w 778439"/>
                <a:gd name="connsiteY0" fmla="*/ 221922 h 445902"/>
                <a:gd name="connsiteX1" fmla="*/ 657117 w 778439"/>
                <a:gd name="connsiteY1" fmla="*/ 221922 h 445902"/>
                <a:gd name="connsiteX2" fmla="*/ 518358 w 778439"/>
                <a:gd name="connsiteY2" fmla="*/ 82204 h 445902"/>
                <a:gd name="connsiteX3" fmla="*/ 470467 w 778439"/>
                <a:gd name="connsiteY3" fmla="*/ 90521 h 445902"/>
                <a:gd name="connsiteX4" fmla="*/ 245129 w 778439"/>
                <a:gd name="connsiteY4" fmla="*/ 18687 h 445902"/>
                <a:gd name="connsiteX5" fmla="*/ 154656 w 778439"/>
                <a:gd name="connsiteY5" fmla="*/ 165181 h 445902"/>
                <a:gd name="connsiteX6" fmla="*/ 154656 w 778439"/>
                <a:gd name="connsiteY6" fmla="*/ 165181 h 445902"/>
                <a:gd name="connsiteX7" fmla="*/ 670 w 778439"/>
                <a:gd name="connsiteY7" fmla="*/ 291916 h 445902"/>
                <a:gd name="connsiteX8" fmla="*/ 127405 w 778439"/>
                <a:gd name="connsiteY8" fmla="*/ 445902 h 445902"/>
                <a:gd name="connsiteX9" fmla="*/ 666450 w 778439"/>
                <a:gd name="connsiteY9" fmla="*/ 445902 h 445902"/>
                <a:gd name="connsiteX10" fmla="*/ 778440 w 778439"/>
                <a:gd name="connsiteY10" fmla="*/ 333912 h 445902"/>
                <a:gd name="connsiteX11" fmla="*/ 666450 w 778439"/>
                <a:gd name="connsiteY11" fmla="*/ 221922 h 44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8439" h="445902">
                  <a:moveTo>
                    <a:pt x="666450" y="221922"/>
                  </a:moveTo>
                  <a:lnTo>
                    <a:pt x="657117" y="221922"/>
                  </a:lnTo>
                  <a:cubicBezTo>
                    <a:pt x="657382" y="145023"/>
                    <a:pt x="595258" y="82469"/>
                    <a:pt x="518358" y="82204"/>
                  </a:cubicBezTo>
                  <a:cubicBezTo>
                    <a:pt x="502030" y="82144"/>
                    <a:pt x="485821" y="84963"/>
                    <a:pt x="470467" y="90521"/>
                  </a:cubicBezTo>
                  <a:cubicBezTo>
                    <a:pt x="428079" y="8459"/>
                    <a:pt x="327191" y="-23701"/>
                    <a:pt x="245129" y="18687"/>
                  </a:cubicBezTo>
                  <a:cubicBezTo>
                    <a:pt x="190220" y="47050"/>
                    <a:pt x="155429" y="103385"/>
                    <a:pt x="154656" y="165181"/>
                  </a:cubicBezTo>
                  <a:lnTo>
                    <a:pt x="154656" y="165181"/>
                  </a:lnTo>
                  <a:cubicBezTo>
                    <a:pt x="77137" y="157655"/>
                    <a:pt x="8196" y="214397"/>
                    <a:pt x="670" y="291916"/>
                  </a:cubicBezTo>
                  <a:cubicBezTo>
                    <a:pt x="-6856" y="369436"/>
                    <a:pt x="49886" y="438377"/>
                    <a:pt x="127405" y="445902"/>
                  </a:cubicBezTo>
                  <a:lnTo>
                    <a:pt x="666450" y="445902"/>
                  </a:lnTo>
                  <a:cubicBezTo>
                    <a:pt x="728302" y="445902"/>
                    <a:pt x="778440" y="395764"/>
                    <a:pt x="778440" y="333912"/>
                  </a:cubicBezTo>
                  <a:cubicBezTo>
                    <a:pt x="778440" y="272060"/>
                    <a:pt x="728302" y="221922"/>
                    <a:pt x="666450" y="22192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73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3C19E48D-DEB3-483C-8E0B-E362906591C8}"/>
                </a:ext>
              </a:extLst>
            </p:cNvPr>
            <p:cNvSpPr/>
            <p:nvPr/>
          </p:nvSpPr>
          <p:spPr>
            <a:xfrm>
              <a:off x="7029082" y="2792371"/>
              <a:ext cx="603082" cy="339740"/>
            </a:xfrm>
            <a:custGeom>
              <a:avLst/>
              <a:gdLst>
                <a:gd name="connsiteX0" fmla="*/ 512333 w 603082"/>
                <a:gd name="connsiteY0" fmla="*/ 169699 h 339740"/>
                <a:gd name="connsiteX1" fmla="*/ 505241 w 603082"/>
                <a:gd name="connsiteY1" fmla="*/ 169699 h 339740"/>
                <a:gd name="connsiteX2" fmla="*/ 399358 w 603082"/>
                <a:gd name="connsiteY2" fmla="*/ 63548 h 339740"/>
                <a:gd name="connsiteX3" fmla="*/ 363760 w 603082"/>
                <a:gd name="connsiteY3" fmla="*/ 69655 h 339740"/>
                <a:gd name="connsiteX4" fmla="*/ 192610 w 603082"/>
                <a:gd name="connsiteY4" fmla="*/ 13839 h 339740"/>
                <a:gd name="connsiteX5" fmla="*/ 122982 w 603082"/>
                <a:gd name="connsiteY5" fmla="*/ 127143 h 339740"/>
                <a:gd name="connsiteX6" fmla="*/ 122982 w 603082"/>
                <a:gd name="connsiteY6" fmla="*/ 127143 h 339740"/>
                <a:gd name="connsiteX7" fmla="*/ 21444 w 603082"/>
                <a:gd name="connsiteY7" fmla="*/ 169699 h 339740"/>
                <a:gd name="connsiteX8" fmla="*/ 42103 w 603082"/>
                <a:gd name="connsiteY8" fmla="*/ 318201 h 339740"/>
                <a:gd name="connsiteX9" fmla="*/ 101704 w 603082"/>
                <a:gd name="connsiteY9" fmla="*/ 339550 h 339740"/>
                <a:gd name="connsiteX10" fmla="*/ 512333 w 603082"/>
                <a:gd name="connsiteY10" fmla="*/ 339550 h 339740"/>
                <a:gd name="connsiteX11" fmla="*/ 602892 w 603082"/>
                <a:gd name="connsiteY11" fmla="*/ 260258 h 339740"/>
                <a:gd name="connsiteX12" fmla="*/ 523599 w 603082"/>
                <a:gd name="connsiteY12" fmla="*/ 169699 h 339740"/>
                <a:gd name="connsiteX13" fmla="*/ 512333 w 603082"/>
                <a:gd name="connsiteY13" fmla="*/ 169699 h 339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3082" h="339740">
                  <a:moveTo>
                    <a:pt x="512333" y="169699"/>
                  </a:moveTo>
                  <a:lnTo>
                    <a:pt x="505241" y="169699"/>
                  </a:lnTo>
                  <a:cubicBezTo>
                    <a:pt x="505315" y="111147"/>
                    <a:pt x="457910" y="63622"/>
                    <a:pt x="399358" y="63548"/>
                  </a:cubicBezTo>
                  <a:cubicBezTo>
                    <a:pt x="387229" y="63533"/>
                    <a:pt x="375191" y="65597"/>
                    <a:pt x="363760" y="69655"/>
                  </a:cubicBezTo>
                  <a:cubicBezTo>
                    <a:pt x="331910" y="6982"/>
                    <a:pt x="255283" y="-18011"/>
                    <a:pt x="192610" y="13839"/>
                  </a:cubicBezTo>
                  <a:cubicBezTo>
                    <a:pt x="149949" y="35516"/>
                    <a:pt x="123049" y="79290"/>
                    <a:pt x="122982" y="127143"/>
                  </a:cubicBezTo>
                  <a:lnTo>
                    <a:pt x="122982" y="127143"/>
                  </a:lnTo>
                  <a:cubicBezTo>
                    <a:pt x="83845" y="121263"/>
                    <a:pt x="44694" y="137674"/>
                    <a:pt x="21444" y="169699"/>
                  </a:cubicBezTo>
                  <a:cubicBezTo>
                    <a:pt x="-13859" y="216410"/>
                    <a:pt x="-4612" y="282898"/>
                    <a:pt x="42103" y="318201"/>
                  </a:cubicBezTo>
                  <a:cubicBezTo>
                    <a:pt x="59331" y="331222"/>
                    <a:pt x="80127" y="338669"/>
                    <a:pt x="101704" y="339550"/>
                  </a:cubicBezTo>
                  <a:lnTo>
                    <a:pt x="512333" y="339550"/>
                  </a:lnTo>
                  <a:cubicBezTo>
                    <a:pt x="559235" y="342660"/>
                    <a:pt x="599782" y="307163"/>
                    <a:pt x="602892" y="260258"/>
                  </a:cubicBezTo>
                  <a:cubicBezTo>
                    <a:pt x="606005" y="213356"/>
                    <a:pt x="570505" y="172809"/>
                    <a:pt x="523599" y="169699"/>
                  </a:cubicBezTo>
                  <a:cubicBezTo>
                    <a:pt x="519848" y="169449"/>
                    <a:pt x="516085" y="169449"/>
                    <a:pt x="512333" y="16969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73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526B7FA-B004-4ACB-A514-4D7C1F4B6A19}"/>
                </a:ext>
              </a:extLst>
            </p:cNvPr>
            <p:cNvSpPr/>
            <p:nvPr/>
          </p:nvSpPr>
          <p:spPr>
            <a:xfrm>
              <a:off x="6133329" y="1186657"/>
              <a:ext cx="1045238" cy="1514134"/>
            </a:xfrm>
            <a:custGeom>
              <a:avLst/>
              <a:gdLst>
                <a:gd name="connsiteX0" fmla="*/ 634609 w 1045238"/>
                <a:gd name="connsiteY0" fmla="*/ 1178134 h 1514134"/>
                <a:gd name="connsiteX1" fmla="*/ 649168 w 1045238"/>
                <a:gd name="connsiteY1" fmla="*/ 1178134 h 1514134"/>
                <a:gd name="connsiteX2" fmla="*/ 662607 w 1045238"/>
                <a:gd name="connsiteY2" fmla="*/ 1119899 h 1514134"/>
                <a:gd name="connsiteX3" fmla="*/ 1045239 w 1045238"/>
                <a:gd name="connsiteY3" fmla="*/ 447960 h 1514134"/>
                <a:gd name="connsiteX4" fmla="*/ 522619 w 1045238"/>
                <a:gd name="connsiteY4" fmla="*/ 0 h 1514134"/>
                <a:gd name="connsiteX5" fmla="*/ 0 w 1045238"/>
                <a:gd name="connsiteY5" fmla="*/ 447960 h 1514134"/>
                <a:gd name="connsiteX6" fmla="*/ 382632 w 1045238"/>
                <a:gd name="connsiteY6" fmla="*/ 1119899 h 1514134"/>
                <a:gd name="connsiteX7" fmla="*/ 396071 w 1045238"/>
                <a:gd name="connsiteY7" fmla="*/ 1178134 h 1514134"/>
                <a:gd name="connsiteX8" fmla="*/ 410630 w 1045238"/>
                <a:gd name="connsiteY8" fmla="*/ 1178134 h 1514134"/>
                <a:gd name="connsiteX9" fmla="*/ 410630 w 1045238"/>
                <a:gd name="connsiteY9" fmla="*/ 1252793 h 1514134"/>
                <a:gd name="connsiteX10" fmla="*/ 410630 w 1045238"/>
                <a:gd name="connsiteY10" fmla="*/ 1252793 h 1514134"/>
                <a:gd name="connsiteX11" fmla="*/ 335970 w 1045238"/>
                <a:gd name="connsiteY11" fmla="*/ 1252793 h 1514134"/>
                <a:gd name="connsiteX12" fmla="*/ 335970 w 1045238"/>
                <a:gd name="connsiteY12" fmla="*/ 1252793 h 1514134"/>
                <a:gd name="connsiteX13" fmla="*/ 335970 w 1045238"/>
                <a:gd name="connsiteY13" fmla="*/ 1455868 h 1514134"/>
                <a:gd name="connsiteX14" fmla="*/ 396403 w 1045238"/>
                <a:gd name="connsiteY14" fmla="*/ 1514122 h 1514134"/>
                <a:gd name="connsiteX15" fmla="*/ 397191 w 1045238"/>
                <a:gd name="connsiteY15" fmla="*/ 1514103 h 1514134"/>
                <a:gd name="connsiteX16" fmla="*/ 648048 w 1045238"/>
                <a:gd name="connsiteY16" fmla="*/ 1514103 h 1514134"/>
                <a:gd name="connsiteX17" fmla="*/ 709269 w 1045238"/>
                <a:gd name="connsiteY17" fmla="*/ 1456988 h 1514134"/>
                <a:gd name="connsiteX18" fmla="*/ 709269 w 1045238"/>
                <a:gd name="connsiteY18" fmla="*/ 1252793 h 1514134"/>
                <a:gd name="connsiteX19" fmla="*/ 709269 w 1045238"/>
                <a:gd name="connsiteY19" fmla="*/ 1252793 h 1514134"/>
                <a:gd name="connsiteX20" fmla="*/ 634609 w 1045238"/>
                <a:gd name="connsiteY20" fmla="*/ 1252793 h 1514134"/>
                <a:gd name="connsiteX21" fmla="*/ 634609 w 1045238"/>
                <a:gd name="connsiteY21" fmla="*/ 1252793 h 1514134"/>
                <a:gd name="connsiteX22" fmla="*/ 877254 w 1045238"/>
                <a:gd name="connsiteY22" fmla="*/ 475957 h 1514134"/>
                <a:gd name="connsiteX23" fmla="*/ 690604 w 1045238"/>
                <a:gd name="connsiteY23" fmla="*/ 939222 h 1514134"/>
                <a:gd name="connsiteX24" fmla="*/ 624903 w 1045238"/>
                <a:gd name="connsiteY24" fmla="*/ 1066144 h 1514134"/>
                <a:gd name="connsiteX25" fmla="*/ 624903 w 1045238"/>
                <a:gd name="connsiteY25" fmla="*/ 1066144 h 1514134"/>
                <a:gd name="connsiteX26" fmla="*/ 567415 w 1045238"/>
                <a:gd name="connsiteY26" fmla="*/ 1066144 h 1514134"/>
                <a:gd name="connsiteX27" fmla="*/ 581227 w 1045238"/>
                <a:gd name="connsiteY27" fmla="*/ 1018735 h 1514134"/>
                <a:gd name="connsiteX28" fmla="*/ 709269 w 1045238"/>
                <a:gd name="connsiteY28" fmla="*/ 471477 h 1514134"/>
                <a:gd name="connsiteX29" fmla="*/ 565176 w 1045238"/>
                <a:gd name="connsiteY29" fmla="*/ 55248 h 1514134"/>
                <a:gd name="connsiteX30" fmla="*/ 563309 w 1045238"/>
                <a:gd name="connsiteY30" fmla="*/ 53382 h 1514134"/>
                <a:gd name="connsiteX31" fmla="*/ 565176 w 1045238"/>
                <a:gd name="connsiteY31" fmla="*/ 51515 h 1514134"/>
                <a:gd name="connsiteX32" fmla="*/ 877254 w 1045238"/>
                <a:gd name="connsiteY32" fmla="*/ 475957 h 1514134"/>
                <a:gd name="connsiteX33" fmla="*/ 354635 w 1045238"/>
                <a:gd name="connsiteY33" fmla="*/ 939222 h 1514134"/>
                <a:gd name="connsiteX34" fmla="*/ 167985 w 1045238"/>
                <a:gd name="connsiteY34" fmla="*/ 475957 h 1514134"/>
                <a:gd name="connsiteX35" fmla="*/ 478943 w 1045238"/>
                <a:gd name="connsiteY35" fmla="*/ 51515 h 1514134"/>
                <a:gd name="connsiteX36" fmla="*/ 480810 w 1045238"/>
                <a:gd name="connsiteY36" fmla="*/ 53382 h 1514134"/>
                <a:gd name="connsiteX37" fmla="*/ 478943 w 1045238"/>
                <a:gd name="connsiteY37" fmla="*/ 55248 h 1514134"/>
                <a:gd name="connsiteX38" fmla="*/ 334850 w 1045238"/>
                <a:gd name="connsiteY38" fmla="*/ 471477 h 1514134"/>
                <a:gd name="connsiteX39" fmla="*/ 463265 w 1045238"/>
                <a:gd name="connsiteY39" fmla="*/ 1019108 h 1514134"/>
                <a:gd name="connsiteX40" fmla="*/ 476704 w 1045238"/>
                <a:gd name="connsiteY40" fmla="*/ 1066144 h 1514134"/>
                <a:gd name="connsiteX41" fmla="*/ 421455 w 1045238"/>
                <a:gd name="connsiteY41" fmla="*/ 1066144 h 1514134"/>
                <a:gd name="connsiteX42" fmla="*/ 421455 w 1045238"/>
                <a:gd name="connsiteY42" fmla="*/ 1066144 h 1514134"/>
                <a:gd name="connsiteX43" fmla="*/ 354261 w 1045238"/>
                <a:gd name="connsiteY43" fmla="*/ 939222 h 1514134"/>
                <a:gd name="connsiteX44" fmla="*/ 485289 w 1045238"/>
                <a:gd name="connsiteY44" fmla="*/ 1178134 h 1514134"/>
                <a:gd name="connsiteX45" fmla="*/ 559949 w 1045238"/>
                <a:gd name="connsiteY45" fmla="*/ 1178134 h 1514134"/>
                <a:gd name="connsiteX46" fmla="*/ 559949 w 1045238"/>
                <a:gd name="connsiteY46" fmla="*/ 1178134 h 1514134"/>
                <a:gd name="connsiteX47" fmla="*/ 559949 w 1045238"/>
                <a:gd name="connsiteY47" fmla="*/ 1252793 h 1514134"/>
                <a:gd name="connsiteX48" fmla="*/ 559949 w 1045238"/>
                <a:gd name="connsiteY48" fmla="*/ 1252793 h 1514134"/>
                <a:gd name="connsiteX49" fmla="*/ 485289 w 1045238"/>
                <a:gd name="connsiteY49" fmla="*/ 1252793 h 1514134"/>
                <a:gd name="connsiteX50" fmla="*/ 485289 w 1045238"/>
                <a:gd name="connsiteY50" fmla="*/ 1252793 h 1514134"/>
                <a:gd name="connsiteX51" fmla="*/ 485289 w 1045238"/>
                <a:gd name="connsiteY51" fmla="*/ 1178134 h 1514134"/>
                <a:gd name="connsiteX52" fmla="*/ 485289 w 1045238"/>
                <a:gd name="connsiteY52" fmla="*/ 1178134 h 15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45238" h="1514134">
                  <a:moveTo>
                    <a:pt x="634609" y="1178134"/>
                  </a:moveTo>
                  <a:lnTo>
                    <a:pt x="649168" y="1178134"/>
                  </a:lnTo>
                  <a:lnTo>
                    <a:pt x="662607" y="1119899"/>
                  </a:lnTo>
                  <a:cubicBezTo>
                    <a:pt x="681272" y="989244"/>
                    <a:pt x="1045239" y="666713"/>
                    <a:pt x="1045239" y="447960"/>
                  </a:cubicBezTo>
                  <a:cubicBezTo>
                    <a:pt x="1045239" y="182544"/>
                    <a:pt x="829472" y="0"/>
                    <a:pt x="522619" y="0"/>
                  </a:cubicBezTo>
                  <a:cubicBezTo>
                    <a:pt x="215767" y="0"/>
                    <a:pt x="0" y="183290"/>
                    <a:pt x="0" y="447960"/>
                  </a:cubicBezTo>
                  <a:cubicBezTo>
                    <a:pt x="0" y="666713"/>
                    <a:pt x="363967" y="989244"/>
                    <a:pt x="382632" y="1119899"/>
                  </a:cubicBezTo>
                  <a:lnTo>
                    <a:pt x="396071" y="1178134"/>
                  </a:lnTo>
                  <a:lnTo>
                    <a:pt x="410630" y="1178134"/>
                  </a:lnTo>
                  <a:lnTo>
                    <a:pt x="410630" y="1252793"/>
                  </a:lnTo>
                  <a:lnTo>
                    <a:pt x="410630" y="1252793"/>
                  </a:lnTo>
                  <a:lnTo>
                    <a:pt x="335970" y="1252793"/>
                  </a:lnTo>
                  <a:lnTo>
                    <a:pt x="335970" y="1252793"/>
                  </a:lnTo>
                  <a:lnTo>
                    <a:pt x="335970" y="1455868"/>
                  </a:lnTo>
                  <a:cubicBezTo>
                    <a:pt x="336571" y="1488644"/>
                    <a:pt x="363631" y="1514727"/>
                    <a:pt x="396403" y="1514122"/>
                  </a:cubicBezTo>
                  <a:cubicBezTo>
                    <a:pt x="396668" y="1514118"/>
                    <a:pt x="396929" y="1514111"/>
                    <a:pt x="397191" y="1514103"/>
                  </a:cubicBezTo>
                  <a:lnTo>
                    <a:pt x="648048" y="1514103"/>
                  </a:lnTo>
                  <a:cubicBezTo>
                    <a:pt x="680693" y="1515152"/>
                    <a:pt x="708052" y="1489630"/>
                    <a:pt x="709269" y="1456988"/>
                  </a:cubicBezTo>
                  <a:lnTo>
                    <a:pt x="709269" y="1252793"/>
                  </a:lnTo>
                  <a:lnTo>
                    <a:pt x="709269" y="1252793"/>
                  </a:lnTo>
                  <a:lnTo>
                    <a:pt x="634609" y="1252793"/>
                  </a:lnTo>
                  <a:lnTo>
                    <a:pt x="634609" y="1252793"/>
                  </a:lnTo>
                  <a:close/>
                  <a:moveTo>
                    <a:pt x="877254" y="475957"/>
                  </a:moveTo>
                  <a:cubicBezTo>
                    <a:pt x="877254" y="590560"/>
                    <a:pt x="769744" y="791768"/>
                    <a:pt x="690604" y="939222"/>
                  </a:cubicBezTo>
                  <a:cubicBezTo>
                    <a:pt x="665966" y="986258"/>
                    <a:pt x="643942" y="1028814"/>
                    <a:pt x="624903" y="1066144"/>
                  </a:cubicBezTo>
                  <a:lnTo>
                    <a:pt x="624903" y="1066144"/>
                  </a:lnTo>
                  <a:lnTo>
                    <a:pt x="567415" y="1066144"/>
                  </a:lnTo>
                  <a:lnTo>
                    <a:pt x="581227" y="1018735"/>
                  </a:lnTo>
                  <a:cubicBezTo>
                    <a:pt x="626023" y="867175"/>
                    <a:pt x="709269" y="584961"/>
                    <a:pt x="709269" y="471477"/>
                  </a:cubicBezTo>
                  <a:cubicBezTo>
                    <a:pt x="709269" y="244885"/>
                    <a:pt x="655141" y="91085"/>
                    <a:pt x="565176" y="55248"/>
                  </a:cubicBezTo>
                  <a:cubicBezTo>
                    <a:pt x="564145" y="55248"/>
                    <a:pt x="563309" y="54413"/>
                    <a:pt x="563309" y="53382"/>
                  </a:cubicBezTo>
                  <a:cubicBezTo>
                    <a:pt x="563309" y="52351"/>
                    <a:pt x="564145" y="51515"/>
                    <a:pt x="565176" y="51515"/>
                  </a:cubicBezTo>
                  <a:cubicBezTo>
                    <a:pt x="754065" y="73540"/>
                    <a:pt x="877254" y="238165"/>
                    <a:pt x="877254" y="475957"/>
                  </a:cubicBezTo>
                  <a:close/>
                  <a:moveTo>
                    <a:pt x="354635" y="939222"/>
                  </a:moveTo>
                  <a:cubicBezTo>
                    <a:pt x="275868" y="789902"/>
                    <a:pt x="167985" y="590560"/>
                    <a:pt x="167985" y="475957"/>
                  </a:cubicBezTo>
                  <a:cubicBezTo>
                    <a:pt x="167985" y="238165"/>
                    <a:pt x="291174" y="73540"/>
                    <a:pt x="478943" y="51515"/>
                  </a:cubicBezTo>
                  <a:cubicBezTo>
                    <a:pt x="479974" y="51515"/>
                    <a:pt x="480810" y="52351"/>
                    <a:pt x="480810" y="53382"/>
                  </a:cubicBezTo>
                  <a:cubicBezTo>
                    <a:pt x="480810" y="54413"/>
                    <a:pt x="479974" y="55248"/>
                    <a:pt x="478943" y="55248"/>
                  </a:cubicBezTo>
                  <a:cubicBezTo>
                    <a:pt x="388978" y="92578"/>
                    <a:pt x="334850" y="241898"/>
                    <a:pt x="334850" y="471477"/>
                  </a:cubicBezTo>
                  <a:cubicBezTo>
                    <a:pt x="334850" y="583467"/>
                    <a:pt x="418096" y="867175"/>
                    <a:pt x="463265" y="1019108"/>
                  </a:cubicBezTo>
                  <a:cubicBezTo>
                    <a:pt x="467744" y="1035533"/>
                    <a:pt x="472224" y="1050838"/>
                    <a:pt x="476704" y="1066144"/>
                  </a:cubicBezTo>
                  <a:lnTo>
                    <a:pt x="421455" y="1066144"/>
                  </a:lnTo>
                  <a:lnTo>
                    <a:pt x="421455" y="1066144"/>
                  </a:lnTo>
                  <a:cubicBezTo>
                    <a:pt x="400924" y="1028814"/>
                    <a:pt x="379272" y="986258"/>
                    <a:pt x="354261" y="939222"/>
                  </a:cubicBezTo>
                  <a:close/>
                  <a:moveTo>
                    <a:pt x="485289" y="1178134"/>
                  </a:moveTo>
                  <a:lnTo>
                    <a:pt x="559949" y="1178134"/>
                  </a:lnTo>
                  <a:lnTo>
                    <a:pt x="559949" y="1178134"/>
                  </a:lnTo>
                  <a:lnTo>
                    <a:pt x="559949" y="1252793"/>
                  </a:lnTo>
                  <a:lnTo>
                    <a:pt x="559949" y="1252793"/>
                  </a:lnTo>
                  <a:lnTo>
                    <a:pt x="485289" y="1252793"/>
                  </a:lnTo>
                  <a:lnTo>
                    <a:pt x="485289" y="1252793"/>
                  </a:lnTo>
                  <a:lnTo>
                    <a:pt x="485289" y="1178134"/>
                  </a:lnTo>
                  <a:lnTo>
                    <a:pt x="485289" y="11781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73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36D1765-6E9E-4671-8F61-5136768F0801}"/>
              </a:ext>
            </a:extLst>
          </p:cNvPr>
          <p:cNvGrpSpPr/>
          <p:nvPr/>
        </p:nvGrpSpPr>
        <p:grpSpPr>
          <a:xfrm>
            <a:off x="3493322" y="4365006"/>
            <a:ext cx="5315879" cy="984885"/>
            <a:chOff x="3420659" y="5111782"/>
            <a:chExt cx="5315879" cy="98488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50A551-21A3-4953-B603-DCBCEF6890C3}"/>
                </a:ext>
              </a:extLst>
            </p:cNvPr>
            <p:cNvSpPr txBox="1"/>
            <p:nvPr/>
          </p:nvSpPr>
          <p:spPr>
            <a:xfrm>
              <a:off x="5341854" y="5696557"/>
              <a:ext cx="1473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04040"/>
                  </a:solidFill>
                </a:rPr>
                <a:t>감사합니다</a:t>
              </a:r>
              <a:r>
                <a:rPr lang="en-US" altLang="ko-KR" sz="2000" dirty="0">
                  <a:solidFill>
                    <a:srgbClr val="404040"/>
                  </a:solidFill>
                </a:rPr>
                <a:t>.</a:t>
              </a:r>
              <a:endParaRPr lang="ko-KR" altLang="en-US" sz="2000" dirty="0">
                <a:solidFill>
                  <a:srgbClr val="40404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2A6DC1-2F1C-4316-BD95-F67F7D4971B4}"/>
                </a:ext>
              </a:extLst>
            </p:cNvPr>
            <p:cNvSpPr txBox="1"/>
            <p:nvPr/>
          </p:nvSpPr>
          <p:spPr>
            <a:xfrm>
              <a:off x="3420659" y="5111782"/>
              <a:ext cx="53158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404040"/>
                  </a:solidFill>
                </a:rPr>
                <a:t>Thank you for listening.</a:t>
              </a:r>
              <a:endParaRPr lang="ko-KR" altLang="en-US" sz="3200" b="1" dirty="0">
                <a:solidFill>
                  <a:srgbClr val="404040"/>
                </a:solidFill>
              </a:endParaRPr>
            </a:p>
          </p:txBody>
        </p:sp>
      </p:grpSp>
      <p:pic>
        <p:nvPicPr>
          <p:cNvPr id="13" name="오디오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40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74"/>
    </mc:Choice>
    <mc:Fallback>
      <p:transition spd="slow" advTm="7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산, 실외, 잔디, 자연이(가) 표시된 사진&#10;&#10;자동 생성된 설명">
            <a:extLst>
              <a:ext uri="{FF2B5EF4-FFF2-40B4-BE49-F238E27FC236}">
                <a16:creationId xmlns:a16="http://schemas.microsoft.com/office/drawing/2014/main" id="{EEB53808-1FAF-4814-AFA0-43D1F2D976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225158-D331-4E19-B403-0721280023B3}"/>
              </a:ext>
            </a:extLst>
          </p:cNvPr>
          <p:cNvSpPr/>
          <p:nvPr/>
        </p:nvSpPr>
        <p:spPr>
          <a:xfrm>
            <a:off x="1" y="0"/>
            <a:ext cx="2211572" cy="6858000"/>
          </a:xfrm>
          <a:prstGeom prst="rt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BEE963D3-E744-4F31-8288-DA596B734692}"/>
              </a:ext>
            </a:extLst>
          </p:cNvPr>
          <p:cNvSpPr/>
          <p:nvPr/>
        </p:nvSpPr>
        <p:spPr>
          <a:xfrm rot="10800000" flipV="1">
            <a:off x="0" y="4263655"/>
            <a:ext cx="12192000" cy="2615609"/>
          </a:xfrm>
          <a:prstGeom prst="rtTriangl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0E09C6-3A97-4E0F-B9F7-FFEC0672668D}"/>
              </a:ext>
            </a:extLst>
          </p:cNvPr>
          <p:cNvSpPr txBox="1"/>
          <p:nvPr/>
        </p:nvSpPr>
        <p:spPr>
          <a:xfrm>
            <a:off x="6942036" y="388444"/>
            <a:ext cx="4738798" cy="1293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r">
              <a:lnSpc>
                <a:spcPct val="130000"/>
              </a:lnSpc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목표 및 배경</a:t>
            </a:r>
          </a:p>
        </p:txBody>
      </p:sp>
      <p:sp>
        <p:nvSpPr>
          <p:cNvPr id="22" name="양쪽 대괄호 21">
            <a:extLst>
              <a:ext uri="{FF2B5EF4-FFF2-40B4-BE49-F238E27FC236}">
                <a16:creationId xmlns:a16="http://schemas.microsoft.com/office/drawing/2014/main" id="{18BC6B85-71A0-46D6-B536-2DF7BCB9D9AA}"/>
              </a:ext>
            </a:extLst>
          </p:cNvPr>
          <p:cNvSpPr/>
          <p:nvPr/>
        </p:nvSpPr>
        <p:spPr>
          <a:xfrm>
            <a:off x="5967663" y="369194"/>
            <a:ext cx="5966911" cy="1348463"/>
          </a:xfrm>
          <a:prstGeom prst="bracketPair">
            <a:avLst>
              <a:gd name="adj" fmla="val 12751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14785"/>
      </p:ext>
    </p:extLst>
  </p:cSld>
  <p:clrMapOvr>
    <a:masterClrMapping/>
  </p:clrMapOvr>
  <p:transition spd="slow" advTm="567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00B518-9EBE-4D4A-8E1C-EFC5C8E802C3}"/>
              </a:ext>
            </a:extLst>
          </p:cNvPr>
          <p:cNvSpPr/>
          <p:nvPr/>
        </p:nvSpPr>
        <p:spPr>
          <a:xfrm>
            <a:off x="8082012" y="1394235"/>
            <a:ext cx="3585948" cy="2160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553F98-A698-4503-A3E2-F9DD6712370F}"/>
              </a:ext>
            </a:extLst>
          </p:cNvPr>
          <p:cNvSpPr/>
          <p:nvPr/>
        </p:nvSpPr>
        <p:spPr>
          <a:xfrm>
            <a:off x="4302493" y="1382009"/>
            <a:ext cx="3585948" cy="2160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B8367D-B666-4BE2-BA0F-844B89219E88}"/>
              </a:ext>
            </a:extLst>
          </p:cNvPr>
          <p:cNvSpPr/>
          <p:nvPr/>
        </p:nvSpPr>
        <p:spPr>
          <a:xfrm>
            <a:off x="524040" y="1382009"/>
            <a:ext cx="3585948" cy="2160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215014"/>
            <a:ext cx="2589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프로젝트 </a:t>
            </a:r>
            <a:r>
              <a:rPr lang="ko-KR" altLang="en-US" sz="2000" dirty="0" smtClean="0">
                <a:solidFill>
                  <a:schemeClr val="accent2">
                    <a:lumMod val="50000"/>
                  </a:schemeClr>
                </a:solidFill>
              </a:rPr>
              <a:t>목표 및 배경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확대이미지">
            <a:extLst>
              <a:ext uri="{FF2B5EF4-FFF2-40B4-BE49-F238E27FC236}">
                <a16:creationId xmlns:a16="http://schemas.microsoft.com/office/drawing/2014/main" id="{41C92905-648A-4FA6-88DD-5282BA8AB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72" y="1516477"/>
            <a:ext cx="3135556" cy="189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B17142D-0339-408A-83DB-FC8854FD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874" y="1516478"/>
            <a:ext cx="3166711" cy="189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8E38230-4B67-434E-B9C7-B190A628EE81}"/>
              </a:ext>
            </a:extLst>
          </p:cNvPr>
          <p:cNvSpPr/>
          <p:nvPr/>
        </p:nvSpPr>
        <p:spPr>
          <a:xfrm>
            <a:off x="1879784" y="4908100"/>
            <a:ext cx="1309036" cy="113578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문화재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화재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68C572-102B-49E9-AF0E-22EF2C1EB390}"/>
              </a:ext>
            </a:extLst>
          </p:cNvPr>
          <p:cNvSpPr/>
          <p:nvPr/>
        </p:nvSpPr>
        <p:spPr>
          <a:xfrm>
            <a:off x="4852093" y="4789854"/>
            <a:ext cx="1572714" cy="137526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비용 발생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3759578-0044-460D-924B-69AF05B288BF}"/>
              </a:ext>
            </a:extLst>
          </p:cNvPr>
          <p:cNvSpPr/>
          <p:nvPr/>
        </p:nvSpPr>
        <p:spPr>
          <a:xfrm>
            <a:off x="8232458" y="4420336"/>
            <a:ext cx="2340798" cy="21113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국민이 받게 될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정신적 충격</a:t>
            </a:r>
          </a:p>
        </p:txBody>
      </p:sp>
      <p:sp>
        <p:nvSpPr>
          <p:cNvPr id="4" name="화살표: 갈매기형 수장 3">
            <a:extLst>
              <a:ext uri="{FF2B5EF4-FFF2-40B4-BE49-F238E27FC236}">
                <a16:creationId xmlns:a16="http://schemas.microsoft.com/office/drawing/2014/main" id="{F186DA0A-1B9D-4681-BABB-AF39FF8856E4}"/>
              </a:ext>
            </a:extLst>
          </p:cNvPr>
          <p:cNvSpPr/>
          <p:nvPr/>
        </p:nvSpPr>
        <p:spPr>
          <a:xfrm>
            <a:off x="3775961" y="5237142"/>
            <a:ext cx="365761" cy="519478"/>
          </a:xfrm>
          <a:prstGeom prst="chevron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38">
            <a:extLst>
              <a:ext uri="{FF2B5EF4-FFF2-40B4-BE49-F238E27FC236}">
                <a16:creationId xmlns:a16="http://schemas.microsoft.com/office/drawing/2014/main" id="{563857C7-F571-4E3C-80B8-8191FBEDF847}"/>
              </a:ext>
            </a:extLst>
          </p:cNvPr>
          <p:cNvSpPr/>
          <p:nvPr/>
        </p:nvSpPr>
        <p:spPr>
          <a:xfrm>
            <a:off x="7135178" y="5093472"/>
            <a:ext cx="519763" cy="663148"/>
          </a:xfrm>
          <a:prstGeom prst="chevron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EEDB9-6336-4D07-8A16-43475FA9A2FB}"/>
              </a:ext>
            </a:extLst>
          </p:cNvPr>
          <p:cNvSpPr txBox="1"/>
          <p:nvPr/>
        </p:nvSpPr>
        <p:spPr>
          <a:xfrm>
            <a:off x="1390995" y="3697347"/>
            <a:ext cx="1761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2005</a:t>
            </a:r>
            <a:r>
              <a:rPr lang="ko-KR" altLang="en-US" dirty="0"/>
              <a:t>년 </a:t>
            </a:r>
            <a:r>
              <a:rPr lang="ko-KR" altLang="en-US" dirty="0" err="1"/>
              <a:t>낙산사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882908-784E-4F78-A381-BC282D93841C}"/>
              </a:ext>
            </a:extLst>
          </p:cNvPr>
          <p:cNvSpPr txBox="1"/>
          <p:nvPr/>
        </p:nvSpPr>
        <p:spPr>
          <a:xfrm>
            <a:off x="5214755" y="3696724"/>
            <a:ext cx="1761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2008</a:t>
            </a:r>
            <a:r>
              <a:rPr lang="ko-KR" altLang="en-US" dirty="0"/>
              <a:t>년 숭례문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C80536D-A0A3-4AD2-B76D-25E2B8017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601" y="1516477"/>
            <a:ext cx="3134627" cy="189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0200798-389D-4BD5-991A-0CFF2F686E64}"/>
              </a:ext>
            </a:extLst>
          </p:cNvPr>
          <p:cNvSpPr txBox="1"/>
          <p:nvPr/>
        </p:nvSpPr>
        <p:spPr>
          <a:xfrm>
            <a:off x="9038515" y="3712417"/>
            <a:ext cx="215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ko-KR" altLang="en-US" dirty="0" err="1"/>
              <a:t>노트르담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B69BEB94-8120-464A-A44F-44347DC57439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F7FE03BB-9E49-4FB6-89C3-B08EFD27B019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573F61E0-9CF8-45B7-9CF7-2FD1745A059E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AA39D68-1175-476B-9B70-CC08C794CC33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0D2DE39-8638-4102-B4BE-7171B6EB9F35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0EBA142-0B5E-4B5B-8138-3353BD010C14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368067F-4CDA-4058-97EF-D92DA61AB28B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67934"/>
      </p:ext>
    </p:extLst>
  </p:cSld>
  <p:clrMapOvr>
    <a:masterClrMapping/>
  </p:clrMapOvr>
  <p:transition spd="slow" advTm="6023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CD7EA4B7-A52C-4183-BDBD-9EA3F65AD930}"/>
              </a:ext>
            </a:extLst>
          </p:cNvPr>
          <p:cNvSpPr/>
          <p:nvPr/>
        </p:nvSpPr>
        <p:spPr>
          <a:xfrm>
            <a:off x="524039" y="4003875"/>
            <a:ext cx="11176770" cy="2160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B8367D-B666-4BE2-BA0F-844B89219E88}"/>
              </a:ext>
            </a:extLst>
          </p:cNvPr>
          <p:cNvSpPr/>
          <p:nvPr/>
        </p:nvSpPr>
        <p:spPr>
          <a:xfrm>
            <a:off x="524039" y="1382008"/>
            <a:ext cx="11176770" cy="2160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215014"/>
            <a:ext cx="2589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프로젝트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목표 및 배경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5">
            <a:extLst>
              <a:ext uri="{FF2B5EF4-FFF2-40B4-BE49-F238E27FC236}">
                <a16:creationId xmlns:a16="http://schemas.microsoft.com/office/drawing/2014/main" id="{3C924862-6B8B-449D-9DA5-314A22B2F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25" y="4304875"/>
            <a:ext cx="6037179" cy="155452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D7DE97C-1BCF-4F4B-8931-900148E33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525" y="1503803"/>
            <a:ext cx="6304245" cy="1916690"/>
          </a:xfrm>
          <a:prstGeom prst="rect">
            <a:avLst/>
          </a:prstGeom>
        </p:spPr>
      </p:pic>
      <p:sp>
        <p:nvSpPr>
          <p:cNvPr id="73" name="화살표: 위쪽 72">
            <a:extLst>
              <a:ext uri="{FF2B5EF4-FFF2-40B4-BE49-F238E27FC236}">
                <a16:creationId xmlns:a16="http://schemas.microsoft.com/office/drawing/2014/main" id="{B336926C-9BB4-4035-BC12-E57EA2BF19F2}"/>
              </a:ext>
            </a:extLst>
          </p:cNvPr>
          <p:cNvSpPr/>
          <p:nvPr/>
        </p:nvSpPr>
        <p:spPr>
          <a:xfrm>
            <a:off x="10372489" y="4917726"/>
            <a:ext cx="664143" cy="558266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위쪽 74">
            <a:extLst>
              <a:ext uri="{FF2B5EF4-FFF2-40B4-BE49-F238E27FC236}">
                <a16:creationId xmlns:a16="http://schemas.microsoft.com/office/drawing/2014/main" id="{7EB3F449-E726-4CB4-9A4D-01D315C73708}"/>
              </a:ext>
            </a:extLst>
          </p:cNvPr>
          <p:cNvSpPr/>
          <p:nvPr/>
        </p:nvSpPr>
        <p:spPr>
          <a:xfrm>
            <a:off x="10372489" y="2183015"/>
            <a:ext cx="664143" cy="558266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F314366-A5D0-465D-8954-94755D8C2D00}"/>
              </a:ext>
            </a:extLst>
          </p:cNvPr>
          <p:cNvSpPr txBox="1"/>
          <p:nvPr/>
        </p:nvSpPr>
        <p:spPr>
          <a:xfrm>
            <a:off x="7440328" y="2427781"/>
            <a:ext cx="293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문화재 보수정비 비용 증가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1EA6B33-44BF-430D-AC65-DFAEF2C6F72A}"/>
              </a:ext>
            </a:extLst>
          </p:cNvPr>
          <p:cNvSpPr txBox="1"/>
          <p:nvPr/>
        </p:nvSpPr>
        <p:spPr>
          <a:xfrm>
            <a:off x="7440328" y="4991940"/>
            <a:ext cx="301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국보 보물 외에 문화재 보수정비 비용증가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C0CBA198-BB1C-42FA-8F5F-469DE916770E}"/>
              </a:ext>
            </a:extLst>
          </p:cNvPr>
          <p:cNvCxnSpPr>
            <a:cxnSpLocks/>
            <a:endCxn id="99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F6C1D7CB-1DAF-4890-B483-388EEA3906C7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90197FA-5ED3-41DF-B143-F0FCC67ECA42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179FBC92-E316-40A0-BEB6-A92E5B70409D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2DE7C65-9300-4DEE-A8FF-4E96C29EB6F8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BA933EC-3D51-40B2-B81D-99AD8B4B5270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2ACED13-BD14-4512-9651-5490A6DE07F9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67960"/>
      </p:ext>
    </p:extLst>
  </p:cSld>
  <p:clrMapOvr>
    <a:masterClrMapping/>
  </p:clrMapOvr>
  <p:transition spd="slow" advTm="1804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케이크, 테이블, 대형이(가) 표시된 사진&#10;&#10;자동 생성된 설명">
            <a:extLst>
              <a:ext uri="{FF2B5EF4-FFF2-40B4-BE49-F238E27FC236}">
                <a16:creationId xmlns:a16="http://schemas.microsoft.com/office/drawing/2014/main" id="{D9B8E82E-F8AE-461D-8FD7-0D8751ECBC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0"/>
            <a:ext cx="12191984" cy="6879265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225158-D331-4E19-B403-0721280023B3}"/>
              </a:ext>
            </a:extLst>
          </p:cNvPr>
          <p:cNvSpPr/>
          <p:nvPr/>
        </p:nvSpPr>
        <p:spPr>
          <a:xfrm>
            <a:off x="1" y="0"/>
            <a:ext cx="2211572" cy="6858000"/>
          </a:xfrm>
          <a:prstGeom prst="rtTriangl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BEE963D3-E744-4F31-8288-DA596B734692}"/>
              </a:ext>
            </a:extLst>
          </p:cNvPr>
          <p:cNvSpPr/>
          <p:nvPr/>
        </p:nvSpPr>
        <p:spPr>
          <a:xfrm rot="10800000" flipV="1">
            <a:off x="0" y="4263655"/>
            <a:ext cx="12192000" cy="2615609"/>
          </a:xfrm>
          <a:prstGeom prst="rtTriangl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0E09C6-3A97-4E0F-B9F7-FFEC0672668D}"/>
              </a:ext>
            </a:extLst>
          </p:cNvPr>
          <p:cNvSpPr txBox="1"/>
          <p:nvPr/>
        </p:nvSpPr>
        <p:spPr>
          <a:xfrm>
            <a:off x="9054794" y="388444"/>
            <a:ext cx="2626040" cy="1293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Part 2</a:t>
            </a:r>
            <a:r>
              <a:rPr lang="en-US" altLang="ko-KR" sz="2400" b="1" dirty="0">
                <a:solidFill>
                  <a:schemeClr val="bg1"/>
                </a:solidFill>
              </a:rPr>
              <a:t>,</a:t>
            </a:r>
          </a:p>
          <a:p>
            <a:pPr algn="r">
              <a:lnSpc>
                <a:spcPct val="130000"/>
              </a:lnSpc>
            </a:pPr>
            <a:r>
              <a:rPr lang="ko-KR" altLang="en-US" sz="3600" b="1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22" name="양쪽 대괄호 21">
            <a:extLst>
              <a:ext uri="{FF2B5EF4-FFF2-40B4-BE49-F238E27FC236}">
                <a16:creationId xmlns:a16="http://schemas.microsoft.com/office/drawing/2014/main" id="{18BC6B85-71A0-46D6-B536-2DF7BCB9D9AA}"/>
              </a:ext>
            </a:extLst>
          </p:cNvPr>
          <p:cNvSpPr/>
          <p:nvPr/>
        </p:nvSpPr>
        <p:spPr>
          <a:xfrm>
            <a:off x="6837680" y="337644"/>
            <a:ext cx="5096894" cy="1613076"/>
          </a:xfrm>
          <a:prstGeom prst="bracketPair">
            <a:avLst>
              <a:gd name="adj" fmla="val 1275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07166"/>
      </p:ext>
    </p:extLst>
  </p:cSld>
  <p:clrMapOvr>
    <a:masterClrMapping/>
  </p:clrMapOvr>
  <p:transition spd="slow" advTm="466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1473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데이터 </a:t>
            </a:r>
            <a:r>
              <a:rPr lang="ko-KR" altLang="en-US" sz="2000" dirty="0" smtClean="0">
                <a:solidFill>
                  <a:schemeClr val="accent2">
                    <a:lumMod val="50000"/>
                  </a:schemeClr>
                </a:solidFill>
              </a:rPr>
              <a:t>확보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F314366-A5D0-465D-8954-94755D8C2D00}"/>
              </a:ext>
            </a:extLst>
          </p:cNvPr>
          <p:cNvSpPr txBox="1"/>
          <p:nvPr/>
        </p:nvSpPr>
        <p:spPr>
          <a:xfrm>
            <a:off x="892487" y="1378196"/>
            <a:ext cx="3335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문화유산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소방 분야 공공 데이터</a:t>
            </a:r>
            <a:endParaRPr lang="ko-KR" altLang="en-US" sz="16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1EA6B33-44BF-430D-AC65-DFAEF2C6F72A}"/>
              </a:ext>
            </a:extLst>
          </p:cNvPr>
          <p:cNvSpPr txBox="1"/>
          <p:nvPr/>
        </p:nvSpPr>
        <p:spPr>
          <a:xfrm>
            <a:off x="892487" y="2105445"/>
            <a:ext cx="50177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ko-KR" altLang="en-US" b="1" dirty="0" smtClean="0"/>
              <a:t>국보</a:t>
            </a:r>
            <a:r>
              <a:rPr lang="en-US" altLang="ko-KR" b="1" dirty="0"/>
              <a:t>, </a:t>
            </a:r>
            <a:r>
              <a:rPr lang="ko-KR" altLang="en-US" b="1" dirty="0"/>
              <a:t>보물 목조문화재 소방시설 </a:t>
            </a:r>
            <a:r>
              <a:rPr lang="ko-KR" altLang="en-US" b="1" dirty="0" smtClean="0"/>
              <a:t>현황  </a:t>
            </a:r>
            <a:r>
              <a:rPr lang="en-US" altLang="ko-KR" b="1" dirty="0" smtClean="0"/>
              <a:t>(</a:t>
            </a:r>
            <a:r>
              <a:rPr lang="en-US" altLang="ko-KR" b="1" dirty="0"/>
              <a:t>2020</a:t>
            </a:r>
            <a:r>
              <a:rPr lang="ko-KR" altLang="en-US" b="1" dirty="0"/>
              <a:t>년</a:t>
            </a:r>
            <a:r>
              <a:rPr lang="en-US" altLang="ko-KR" b="1" dirty="0"/>
              <a:t>) 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문화재청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 smtClean="0"/>
              <a:t>2. </a:t>
            </a:r>
            <a:r>
              <a:rPr lang="ko-KR" altLang="en-US" b="1" dirty="0" smtClean="0"/>
              <a:t>문화재검색리스트</a:t>
            </a:r>
            <a:r>
              <a:rPr lang="ko-KR" altLang="en-US" dirty="0" smtClean="0"/>
              <a:t>  </a:t>
            </a:r>
            <a:r>
              <a:rPr lang="en-US" altLang="ko-KR" dirty="0" smtClean="0"/>
              <a:t>(</a:t>
            </a:r>
            <a:r>
              <a:rPr lang="ko-KR" altLang="en-US" dirty="0" smtClean="0"/>
              <a:t>국가문화유산포털 </a:t>
            </a:r>
            <a:r>
              <a:rPr lang="ko-KR" altLang="en-US" dirty="0"/>
              <a:t>문화재 종목별 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) </a:t>
            </a:r>
          </a:p>
          <a:p>
            <a:pPr fontAlgn="base"/>
            <a:endParaRPr lang="en-US" altLang="ko-KR" dirty="0" smtClean="0"/>
          </a:p>
          <a:p>
            <a:pPr fontAlgn="base"/>
            <a:r>
              <a:rPr lang="en-US" altLang="ko-KR" dirty="0" smtClean="0"/>
              <a:t>3</a:t>
            </a:r>
            <a:r>
              <a:rPr lang="en-US" altLang="ko-KR" dirty="0"/>
              <a:t>. </a:t>
            </a:r>
            <a:r>
              <a:rPr lang="ko-KR" altLang="en-US" b="1" dirty="0" err="1"/>
              <a:t>소방청</a:t>
            </a:r>
            <a:r>
              <a:rPr lang="en-US" altLang="ko-KR" b="1" dirty="0"/>
              <a:t>_</a:t>
            </a:r>
            <a:r>
              <a:rPr lang="ko-KR" altLang="en-US" b="1" dirty="0"/>
              <a:t>시도 소방서 </a:t>
            </a:r>
            <a:r>
              <a:rPr lang="ko-KR" altLang="en-US" b="1" dirty="0" smtClean="0"/>
              <a:t>현황 </a:t>
            </a:r>
            <a:r>
              <a:rPr lang="en-US" altLang="ko-KR" dirty="0" smtClean="0"/>
              <a:t>(</a:t>
            </a: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smtClean="0"/>
              <a:t>포털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 smtClean="0"/>
              <a:t>4</a:t>
            </a:r>
            <a:r>
              <a:rPr lang="en-US" altLang="ko-KR" dirty="0"/>
              <a:t>. </a:t>
            </a:r>
            <a:r>
              <a:rPr lang="ko-KR" altLang="en-US" b="1" dirty="0" err="1"/>
              <a:t>소방청</a:t>
            </a:r>
            <a:r>
              <a:rPr lang="en-US" altLang="ko-KR" b="1" dirty="0"/>
              <a:t>_119</a:t>
            </a:r>
            <a:r>
              <a:rPr lang="ko-KR" altLang="en-US" b="1" dirty="0"/>
              <a:t>안전센터 현황 </a:t>
            </a:r>
            <a:r>
              <a:rPr lang="en-US" altLang="ko-KR" dirty="0" smtClean="0"/>
              <a:t>(</a:t>
            </a: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smtClean="0"/>
              <a:t>포털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fontAlgn="base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20D228-2E3C-4E2F-B4F8-FE624CB63F20}"/>
              </a:ext>
            </a:extLst>
          </p:cNvPr>
          <p:cNvSpPr/>
          <p:nvPr/>
        </p:nvSpPr>
        <p:spPr>
          <a:xfrm>
            <a:off x="693397" y="1332537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29FA30A-94D6-4332-8634-CFDBBA5CE814}"/>
              </a:ext>
            </a:extLst>
          </p:cNvPr>
          <p:cNvCxnSpPr>
            <a:cxnSpLocks/>
          </p:cNvCxnSpPr>
          <p:nvPr/>
        </p:nvCxnSpPr>
        <p:spPr>
          <a:xfrm>
            <a:off x="6112805" y="1088772"/>
            <a:ext cx="0" cy="539977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8EE159D-041B-4A11-B478-0A5B6056BED3}"/>
              </a:ext>
            </a:extLst>
          </p:cNvPr>
          <p:cNvSpPr txBox="1"/>
          <p:nvPr/>
        </p:nvSpPr>
        <p:spPr>
          <a:xfrm>
            <a:off x="6820647" y="1373958"/>
            <a:ext cx="4537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목조문화재 대상 기준</a:t>
            </a:r>
            <a:endParaRPr lang="ko-KR" altLang="en-US" sz="16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BD3A163-1969-4FFF-8005-F07AE86A9BF1}"/>
              </a:ext>
            </a:extLst>
          </p:cNvPr>
          <p:cNvSpPr txBox="1"/>
          <p:nvPr/>
        </p:nvSpPr>
        <p:spPr>
          <a:xfrm>
            <a:off x="6643068" y="2080876"/>
            <a:ext cx="54442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smtClean="0"/>
              <a:t>사적</a:t>
            </a:r>
            <a:r>
              <a:rPr lang="ko-KR" altLang="en-US" dirty="0"/>
              <a:t> </a:t>
            </a:r>
            <a:r>
              <a:rPr lang="en-US" altLang="ko-KR" dirty="0"/>
              <a:t> :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무덤</a:t>
            </a:r>
            <a:r>
              <a:rPr lang="en-US" altLang="ko-KR" dirty="0"/>
              <a:t>(</a:t>
            </a:r>
            <a:r>
              <a:rPr lang="ko-KR" altLang="en-US" dirty="0" err="1"/>
              <a:t>릉</a:t>
            </a:r>
            <a:r>
              <a:rPr lang="en-US" altLang="ko-KR" dirty="0"/>
              <a:t>,</a:t>
            </a:r>
            <a:r>
              <a:rPr lang="ko-KR" altLang="en-US" dirty="0"/>
              <a:t>묘</a:t>
            </a:r>
            <a:r>
              <a:rPr lang="en-US" altLang="ko-KR" dirty="0"/>
              <a:t>,</a:t>
            </a:r>
            <a:r>
              <a:rPr lang="ko-KR" altLang="en-US" dirty="0"/>
              <a:t>고분</a:t>
            </a:r>
            <a:r>
              <a:rPr lang="en-US" altLang="ko-KR" dirty="0"/>
              <a:t>,</a:t>
            </a:r>
            <a:r>
              <a:rPr lang="ko-KR" altLang="en-US" dirty="0"/>
              <a:t>원</a:t>
            </a:r>
            <a:r>
              <a:rPr lang="en-US" altLang="ko-KR" dirty="0"/>
              <a:t>), </a:t>
            </a:r>
            <a:r>
              <a:rPr lang="ko-KR" altLang="en-US" dirty="0"/>
              <a:t>지</a:t>
            </a:r>
            <a:r>
              <a:rPr lang="en-US" altLang="ko-KR" dirty="0"/>
              <a:t>(</a:t>
            </a:r>
            <a:r>
              <a:rPr lang="ko-KR" altLang="en-US" dirty="0"/>
              <a:t>址</a:t>
            </a:r>
            <a:r>
              <a:rPr lang="en-US" altLang="ko-KR" dirty="0"/>
              <a:t>), </a:t>
            </a:r>
            <a:r>
              <a:rPr lang="ko-KR" altLang="en-US" dirty="0"/>
              <a:t>전적</a:t>
            </a:r>
            <a:r>
              <a:rPr lang="en-US" altLang="ko-KR" dirty="0"/>
              <a:t>(</a:t>
            </a:r>
            <a:r>
              <a:rPr lang="ko-KR" altLang="en-US" dirty="0"/>
              <a:t>戰蹟</a:t>
            </a:r>
            <a:r>
              <a:rPr lang="en-US" altLang="ko-KR" dirty="0"/>
              <a:t>), </a:t>
            </a:r>
            <a:r>
              <a:rPr lang="ko-KR" altLang="en-US" dirty="0"/>
              <a:t>비</a:t>
            </a:r>
            <a:r>
              <a:rPr lang="en-US" altLang="ko-KR" dirty="0"/>
              <a:t>(</a:t>
            </a:r>
            <a:r>
              <a:rPr lang="ko-KR" altLang="en-US" dirty="0"/>
              <a:t>碑</a:t>
            </a:r>
            <a:r>
              <a:rPr lang="en-US" altLang="ko-KR" dirty="0"/>
              <a:t>), </a:t>
            </a:r>
            <a:r>
              <a:rPr lang="ko-KR" altLang="en-US" dirty="0"/>
              <a:t>누각 없는 성곽</a:t>
            </a:r>
            <a:r>
              <a:rPr lang="en-US" altLang="ko-KR" dirty="0"/>
              <a:t>, </a:t>
            </a:r>
            <a:r>
              <a:rPr lang="ko-KR" altLang="en-US" dirty="0" err="1"/>
              <a:t>근현대</a:t>
            </a:r>
            <a:r>
              <a:rPr lang="ko-KR" altLang="en-US" dirty="0"/>
              <a:t> 벽돌 건조물</a:t>
            </a:r>
            <a:r>
              <a:rPr lang="en-US" altLang="ko-KR" dirty="0"/>
              <a:t>, </a:t>
            </a:r>
            <a:r>
              <a:rPr lang="ko-KR" altLang="en-US" dirty="0" err="1"/>
              <a:t>비목조</a:t>
            </a:r>
            <a:r>
              <a:rPr lang="ko-KR" altLang="en-US" dirty="0"/>
              <a:t> </a:t>
            </a:r>
            <a:r>
              <a:rPr lang="ko-KR" altLang="en-US" dirty="0" smtClean="0"/>
              <a:t>유적 제외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ko-KR" altLang="en-US" b="1" dirty="0"/>
              <a:t>국가민속문화재</a:t>
            </a:r>
            <a:r>
              <a:rPr lang="ko-KR" altLang="en-US" dirty="0"/>
              <a:t> </a:t>
            </a:r>
            <a:r>
              <a:rPr lang="en-US" altLang="ko-KR" dirty="0" smtClean="0"/>
              <a:t>: </a:t>
            </a:r>
          </a:p>
          <a:p>
            <a:pPr fontAlgn="base"/>
            <a:r>
              <a:rPr lang="ko-KR" altLang="en-US" dirty="0" smtClean="0"/>
              <a:t>유물 제외</a:t>
            </a:r>
            <a:r>
              <a:rPr lang="en-US" altLang="ko-KR" dirty="0" smtClean="0"/>
              <a:t>. </a:t>
            </a:r>
          </a:p>
          <a:p>
            <a:pPr fontAlgn="base"/>
            <a:r>
              <a:rPr lang="ko-KR" altLang="en-US" dirty="0" smtClean="0"/>
              <a:t>마을 단위 내 문화재 다수 시 마을 하나로 대표</a:t>
            </a:r>
            <a:r>
              <a:rPr lang="en-US" altLang="ko-KR" dirty="0" smtClean="0"/>
              <a:t>.</a:t>
            </a:r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명승</a:t>
            </a:r>
            <a:r>
              <a:rPr lang="en-US" altLang="ko-KR" dirty="0"/>
              <a:t>, </a:t>
            </a:r>
            <a:r>
              <a:rPr lang="ko-KR" altLang="en-US" dirty="0"/>
              <a:t>천연기념물</a:t>
            </a:r>
            <a:r>
              <a:rPr lang="en-US" altLang="ko-KR" dirty="0"/>
              <a:t>, </a:t>
            </a:r>
            <a:r>
              <a:rPr lang="ko-KR" altLang="en-US" dirty="0"/>
              <a:t>국가무형문화재 </a:t>
            </a:r>
            <a:r>
              <a:rPr lang="en-US" altLang="ko-KR" dirty="0"/>
              <a:t>: </a:t>
            </a:r>
          </a:p>
          <a:p>
            <a:pPr fontAlgn="base"/>
            <a:r>
              <a:rPr lang="ko-KR" altLang="en-US" dirty="0"/>
              <a:t>무형 또는 자연물 </a:t>
            </a:r>
            <a:r>
              <a:rPr lang="ko-KR" altLang="en-US" dirty="0" smtClean="0"/>
              <a:t>자체로</a:t>
            </a:r>
            <a:r>
              <a:rPr lang="en-US" altLang="ko-KR" dirty="0"/>
              <a:t> </a:t>
            </a:r>
            <a:r>
              <a:rPr lang="ko-KR" altLang="en-US" dirty="0" smtClean="0"/>
              <a:t>전체 제외</a:t>
            </a:r>
            <a:r>
              <a:rPr lang="ko-KR" altLang="en-US" dirty="0"/>
              <a:t> 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국가등록문화재 </a:t>
            </a:r>
            <a:r>
              <a:rPr lang="en-US" altLang="ko-KR" dirty="0"/>
              <a:t>: </a:t>
            </a:r>
          </a:p>
          <a:p>
            <a:pPr fontAlgn="base"/>
            <a:r>
              <a:rPr lang="ko-KR" altLang="en-US" dirty="0" err="1"/>
              <a:t>근현대사</a:t>
            </a:r>
            <a:r>
              <a:rPr lang="ko-KR" altLang="en-US" dirty="0"/>
              <a:t> 문화재로 대다수가 </a:t>
            </a:r>
            <a:r>
              <a:rPr lang="ko-KR" altLang="en-US" dirty="0" err="1" smtClean="0"/>
              <a:t>비목조로</a:t>
            </a:r>
            <a:r>
              <a:rPr lang="ko-KR" altLang="en-US" dirty="0" smtClean="0"/>
              <a:t> 전체 제외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4206EB8-9073-4801-9979-C986F0379CA1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77A07512-FA97-4007-B074-AC30D21D9352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7B9631E-C7C8-4308-8BF2-1F057B28F445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24214F9D-F47B-4DE1-B584-A8DF15128F93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87EB44D-7B77-4BE7-9DA8-7015356AFFE2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D653B6F-0EB6-4AFB-8078-78EBA0D82BD0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1C1C62E-BCF4-426A-BD04-FA14BC967EBE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E1450D-86ED-4471-A4A2-FFB6CFDA286F}"/>
              </a:ext>
            </a:extLst>
          </p:cNvPr>
          <p:cNvSpPr/>
          <p:nvPr/>
        </p:nvSpPr>
        <p:spPr>
          <a:xfrm>
            <a:off x="6467540" y="1332536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40792"/>
      </p:ext>
    </p:extLst>
  </p:cSld>
  <p:clrMapOvr>
    <a:masterClrMapping/>
  </p:clrMapOvr>
  <p:transition spd="slow" advTm="2582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데이터 </a:t>
            </a:r>
            <a:r>
              <a:rPr lang="ko-KR" altLang="en-US" sz="2000" dirty="0" err="1">
                <a:solidFill>
                  <a:schemeClr val="accent2">
                    <a:lumMod val="50000"/>
                  </a:schemeClr>
                </a:solidFill>
              </a:rPr>
              <a:t>전처리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F314366-A5D0-465D-8954-94755D8C2D00}"/>
              </a:ext>
            </a:extLst>
          </p:cNvPr>
          <p:cNvSpPr txBox="1"/>
          <p:nvPr/>
        </p:nvSpPr>
        <p:spPr>
          <a:xfrm>
            <a:off x="6691605" y="1378196"/>
            <a:ext cx="293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데이터 불러오기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1EA6B33-44BF-430D-AC65-DFAEF2C6F72A}"/>
              </a:ext>
            </a:extLst>
          </p:cNvPr>
          <p:cNvSpPr txBox="1"/>
          <p:nvPr/>
        </p:nvSpPr>
        <p:spPr>
          <a:xfrm>
            <a:off x="6879317" y="2105445"/>
            <a:ext cx="4836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국보</a:t>
            </a:r>
            <a:r>
              <a:rPr lang="en-US" altLang="ko-KR" sz="1600" dirty="0" smtClean="0"/>
              <a:t>_</a:t>
            </a:r>
            <a:r>
              <a:rPr lang="ko-KR" altLang="en-US" sz="1600" dirty="0" smtClean="0"/>
              <a:t>보물 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국보</a:t>
            </a:r>
            <a:r>
              <a:rPr lang="en-US" altLang="ko-KR" sz="1600" dirty="0"/>
              <a:t>, </a:t>
            </a:r>
            <a:r>
              <a:rPr lang="ko-KR" altLang="en-US" sz="1600" dirty="0"/>
              <a:t>보물 목조문화재 소방시설 현황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smtClean="0"/>
              <a:t>사적 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사적 </a:t>
            </a:r>
            <a:r>
              <a:rPr lang="ko-KR" altLang="en-US" sz="1600" dirty="0"/>
              <a:t>문화재검색리스트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국가민속문화재 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국가민속문화재 </a:t>
            </a:r>
            <a:r>
              <a:rPr lang="ko-KR" altLang="en-US" sz="1600" dirty="0"/>
              <a:t>문화재검색리스트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smtClean="0"/>
              <a:t>소방서 </a:t>
            </a:r>
            <a:r>
              <a:rPr lang="en-US" altLang="ko-KR" sz="1600" dirty="0" smtClean="0"/>
              <a:t>= </a:t>
            </a:r>
            <a:r>
              <a:rPr lang="ko-KR" altLang="en-US" sz="1600" dirty="0" err="1" smtClean="0"/>
              <a:t>소방청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119 </a:t>
            </a:r>
            <a:r>
              <a:rPr lang="ko-KR" altLang="en-US" sz="1600" dirty="0"/>
              <a:t>시도 소방서 현황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	</a:t>
            </a:r>
            <a:endParaRPr lang="en-US" altLang="ko-KR" sz="1600" dirty="0" smtClean="0"/>
          </a:p>
          <a:p>
            <a:r>
              <a:rPr lang="ko-KR" altLang="en-US" sz="1600" dirty="0" smtClean="0"/>
              <a:t>안전센터 </a:t>
            </a:r>
            <a:r>
              <a:rPr lang="en-US" altLang="ko-KR" sz="1600" dirty="0" smtClean="0"/>
              <a:t>= </a:t>
            </a:r>
            <a:r>
              <a:rPr lang="ko-KR" altLang="en-US" sz="1600" dirty="0" err="1" smtClean="0"/>
              <a:t>소방청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119 </a:t>
            </a:r>
            <a:r>
              <a:rPr lang="ko-KR" altLang="en-US" sz="1600" dirty="0"/>
              <a:t>안전센터 현황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20D228-2E3C-4E2F-B4F8-FE624CB63F20}"/>
              </a:ext>
            </a:extLst>
          </p:cNvPr>
          <p:cNvSpPr/>
          <p:nvPr/>
        </p:nvSpPr>
        <p:spPr>
          <a:xfrm>
            <a:off x="6492514" y="1332537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29FA30A-94D6-4332-8634-CFDBBA5CE814}"/>
              </a:ext>
            </a:extLst>
          </p:cNvPr>
          <p:cNvCxnSpPr>
            <a:cxnSpLocks/>
          </p:cNvCxnSpPr>
          <p:nvPr/>
        </p:nvCxnSpPr>
        <p:spPr>
          <a:xfrm>
            <a:off x="6112805" y="1088772"/>
            <a:ext cx="0" cy="539977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4206EB8-9073-4801-9979-C986F0379CA1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77A07512-FA97-4007-B074-AC30D21D9352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7B9631E-C7C8-4308-8BF2-1F057B28F445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24214F9D-F47B-4DE1-B584-A8DF15128F93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87EB44D-7B77-4BE7-9DA8-7015356AFFE2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D653B6F-0EB6-4AFB-8078-78EBA0D82BD0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1C1C62E-BCF4-426A-BD04-FA14BC967EBE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314366-A5D0-465D-8954-94755D8C2D00}"/>
              </a:ext>
            </a:extLst>
          </p:cNvPr>
          <p:cNvSpPr txBox="1"/>
          <p:nvPr/>
        </p:nvSpPr>
        <p:spPr>
          <a:xfrm>
            <a:off x="867514" y="1373958"/>
            <a:ext cx="4324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수량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면적 칼럼 관련 사전 작업</a:t>
            </a:r>
            <a:endParaRPr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820D228-2E3C-4E2F-B4F8-FE624CB63F20}"/>
              </a:ext>
            </a:extLst>
          </p:cNvPr>
          <p:cNvSpPr/>
          <p:nvPr/>
        </p:nvSpPr>
        <p:spPr>
          <a:xfrm>
            <a:off x="668424" y="1332537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BE86B2-58C4-4794-AE2F-034B1797D347}"/>
              </a:ext>
            </a:extLst>
          </p:cNvPr>
          <p:cNvSpPr txBox="1"/>
          <p:nvPr/>
        </p:nvSpPr>
        <p:spPr>
          <a:xfrm>
            <a:off x="1004936" y="2105445"/>
            <a:ext cx="47281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ko-KR" sz="1600" dirty="0" smtClean="0"/>
              <a:t>국보</a:t>
            </a:r>
            <a:r>
              <a:rPr lang="en-US" altLang="ko-KR" sz="1600" dirty="0"/>
              <a:t>_</a:t>
            </a:r>
            <a:r>
              <a:rPr lang="ko-KR" altLang="ko-KR" sz="1600" dirty="0"/>
              <a:t>보물 데이터에 대해 면적을 찾아내는 </a:t>
            </a:r>
            <a:r>
              <a:rPr lang="ko-KR" altLang="ko-KR" sz="1600" dirty="0" smtClean="0"/>
              <a:t>작업</a:t>
            </a:r>
            <a:r>
              <a:rPr lang="en-US" altLang="ko-KR" sz="1600" dirty="0"/>
              <a:t> 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ko-KR" altLang="en-US" sz="1600" dirty="0"/>
              <a:t>자료가 없는 문화재의 다수가 </a:t>
            </a:r>
            <a:r>
              <a:rPr lang="en-US" altLang="ko-KR" sz="1600" dirty="0"/>
              <a:t>1</a:t>
            </a:r>
            <a:r>
              <a:rPr lang="ko-KR" altLang="en-US" sz="1600" dirty="0"/>
              <a:t>동 규모 목재 문화재임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FontTx/>
              <a:buAutoNum type="arabicPeriod"/>
            </a:pPr>
            <a:r>
              <a:rPr lang="ko-KR" altLang="en-US" sz="1600" dirty="0" smtClean="0"/>
              <a:t>평균값 </a:t>
            </a:r>
            <a:r>
              <a:rPr lang="en-US" altLang="ko-KR" sz="1600" dirty="0" smtClean="0"/>
              <a:t>1</a:t>
            </a:r>
            <a:r>
              <a:rPr lang="ko-KR" altLang="ko-KR" sz="1600" dirty="0"/>
              <a:t>동 </a:t>
            </a:r>
            <a:r>
              <a:rPr lang="en-US" altLang="ko-KR" sz="1600" dirty="0"/>
              <a:t>= 48.6㎡ </a:t>
            </a:r>
            <a:r>
              <a:rPr lang="ko-KR" altLang="en-US" sz="1600" dirty="0" smtClean="0"/>
              <a:t>대체</a:t>
            </a:r>
            <a:endParaRPr lang="ko-KR" altLang="ko-KR" sz="1400" dirty="0"/>
          </a:p>
          <a:p>
            <a:pPr marL="342900" indent="-342900">
              <a:buAutoNum type="arabicPeriod" startAt="3"/>
            </a:pPr>
            <a:endParaRPr lang="en-US" altLang="ko-KR" sz="1600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48309"/>
      </p:ext>
    </p:extLst>
  </p:cSld>
  <p:clrMapOvr>
    <a:masterClrMapping/>
  </p:clrMapOvr>
  <p:transition spd="slow" advTm="271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493955" y="176513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데이터 </a:t>
            </a:r>
            <a:r>
              <a:rPr lang="ko-KR" altLang="en-US" sz="2000" dirty="0" err="1">
                <a:solidFill>
                  <a:schemeClr val="accent2">
                    <a:lumMod val="50000"/>
                  </a:schemeClr>
                </a:solidFill>
              </a:rPr>
              <a:t>전처리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765743"/>
            <a:ext cx="79089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F314366-A5D0-465D-8954-94755D8C2D00}"/>
              </a:ext>
            </a:extLst>
          </p:cNvPr>
          <p:cNvSpPr txBox="1"/>
          <p:nvPr/>
        </p:nvSpPr>
        <p:spPr>
          <a:xfrm>
            <a:off x="892488" y="1352639"/>
            <a:ext cx="293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사적 </a:t>
            </a:r>
            <a:r>
              <a:rPr lang="ko-KR" altLang="en-US" sz="1600" b="1" dirty="0"/>
              <a:t>칼럼 정리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4B26F6-9A91-48E7-B624-8522BE3C12F6}"/>
              </a:ext>
            </a:extLst>
          </p:cNvPr>
          <p:cNvSpPr txBox="1"/>
          <p:nvPr/>
        </p:nvSpPr>
        <p:spPr>
          <a:xfrm>
            <a:off x="6738810" y="1373958"/>
            <a:ext cx="293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국보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보물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문화재 칼럼 정리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E235AD-25EC-426B-873E-B5E37B69833F}"/>
              </a:ext>
            </a:extLst>
          </p:cNvPr>
          <p:cNvSpPr txBox="1"/>
          <p:nvPr/>
        </p:nvSpPr>
        <p:spPr>
          <a:xfrm>
            <a:off x="892488" y="4223238"/>
            <a:ext cx="293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국가민속문화재 </a:t>
            </a:r>
            <a:r>
              <a:rPr lang="ko-KR" altLang="en-US" sz="1600" b="1" dirty="0"/>
              <a:t>칼럼 정리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20D228-2E3C-4E2F-B4F8-FE624CB63F20}"/>
              </a:ext>
            </a:extLst>
          </p:cNvPr>
          <p:cNvSpPr/>
          <p:nvPr/>
        </p:nvSpPr>
        <p:spPr>
          <a:xfrm>
            <a:off x="693397" y="1332537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92296B6-6147-4C56-8501-B985A8AA46B4}"/>
              </a:ext>
            </a:extLst>
          </p:cNvPr>
          <p:cNvSpPr/>
          <p:nvPr/>
        </p:nvSpPr>
        <p:spPr>
          <a:xfrm>
            <a:off x="693397" y="4174180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F59579-9F75-477C-9A8D-C9832544E44D}"/>
              </a:ext>
            </a:extLst>
          </p:cNvPr>
          <p:cNvCxnSpPr>
            <a:cxnSpLocks/>
          </p:cNvCxnSpPr>
          <p:nvPr/>
        </p:nvCxnSpPr>
        <p:spPr>
          <a:xfrm>
            <a:off x="6112805" y="1088772"/>
            <a:ext cx="0" cy="539977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18857E-E888-44F6-80DD-A24273A12A3F}"/>
              </a:ext>
            </a:extLst>
          </p:cNvPr>
          <p:cNvSpPr/>
          <p:nvPr/>
        </p:nvSpPr>
        <p:spPr>
          <a:xfrm>
            <a:off x="6467540" y="1332536"/>
            <a:ext cx="173254" cy="431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2DE68B-99AD-4382-A511-42D7CB6653DA}"/>
              </a:ext>
            </a:extLst>
          </p:cNvPr>
          <p:cNvSpPr txBox="1"/>
          <p:nvPr/>
        </p:nvSpPr>
        <p:spPr>
          <a:xfrm>
            <a:off x="6738810" y="2105445"/>
            <a:ext cx="27777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명칭을 통한 위경도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방재설비</a:t>
            </a:r>
            <a:r>
              <a:rPr lang="en-US" altLang="ko-KR" sz="1600" dirty="0"/>
              <a:t>, </a:t>
            </a:r>
            <a:r>
              <a:rPr lang="ko-KR" altLang="en-US" sz="1600" dirty="0"/>
              <a:t>소방설비 존재 유무에 따른 </a:t>
            </a:r>
            <a:r>
              <a:rPr lang="en-US" altLang="ko-KR" sz="1600" dirty="0"/>
              <a:t>EDA</a:t>
            </a:r>
            <a:endParaRPr lang="ko-KR" alt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62C82AE-11C5-4F43-978C-287F1048E2A1}"/>
              </a:ext>
            </a:extLst>
          </p:cNvPr>
          <p:cNvSpPr txBox="1"/>
          <p:nvPr/>
        </p:nvSpPr>
        <p:spPr>
          <a:xfrm>
            <a:off x="1029910" y="5064306"/>
            <a:ext cx="4677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목조 문화재 데이터만 추출</a:t>
            </a:r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명칭을 </a:t>
            </a:r>
            <a:r>
              <a:rPr lang="ko-KR" altLang="en-US" sz="1600" dirty="0"/>
              <a:t>통한 위경도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수량</a:t>
            </a:r>
            <a:r>
              <a:rPr lang="en-US" altLang="ko-KR" sz="1600" dirty="0"/>
              <a:t> / </a:t>
            </a:r>
            <a:r>
              <a:rPr lang="ko-KR" altLang="en-US" sz="1600" dirty="0"/>
              <a:t>면적을 통한 위험도</a:t>
            </a:r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EFED69A6-10A1-4D3F-9F23-DB3E5A7A5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8843"/>
              </p:ext>
            </p:extLst>
          </p:nvPr>
        </p:nvGraphicFramePr>
        <p:xfrm>
          <a:off x="9603238" y="1332536"/>
          <a:ext cx="2102578" cy="3169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51289">
                  <a:extLst>
                    <a:ext uri="{9D8B030D-6E8A-4147-A177-3AD203B41FA5}">
                      <a16:colId xmlns:a16="http://schemas.microsoft.com/office/drawing/2014/main" val="2283223573"/>
                    </a:ext>
                  </a:extLst>
                </a:gridCol>
                <a:gridCol w="1051289">
                  <a:extLst>
                    <a:ext uri="{9D8B030D-6E8A-4147-A177-3AD203B41FA5}">
                      <a16:colId xmlns:a16="http://schemas.microsoft.com/office/drawing/2014/main" val="3559325058"/>
                    </a:ext>
                  </a:extLst>
                </a:gridCol>
              </a:tblGrid>
              <a:tr h="3962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국보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보물 </a:t>
                      </a:r>
                      <a:r>
                        <a:rPr lang="ko-KR" altLang="en-US" sz="1000" dirty="0"/>
                        <a:t>문화재</a:t>
                      </a:r>
                      <a:endParaRPr lang="en-US" altLang="ko-KR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54018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연번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19077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6407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시군구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82046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종목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74474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지정번호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11425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문화재명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82538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방재설비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소방설비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04422"/>
                  </a:ext>
                </a:extLst>
              </a:tr>
            </a:tbl>
          </a:graphicData>
        </a:graphic>
      </p:graphicFrame>
      <p:graphicFrame>
        <p:nvGraphicFramePr>
          <p:cNvPr id="37" name="표 11">
            <a:extLst>
              <a:ext uri="{FF2B5EF4-FFF2-40B4-BE49-F238E27FC236}">
                <a16:creationId xmlns:a16="http://schemas.microsoft.com/office/drawing/2014/main" id="{DBC3DFB3-9871-40E1-9954-E38E9AED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997678"/>
              </p:ext>
            </p:extLst>
          </p:nvPr>
        </p:nvGraphicFramePr>
        <p:xfrm>
          <a:off x="3758332" y="1332536"/>
          <a:ext cx="2102580" cy="243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51290">
                  <a:extLst>
                    <a:ext uri="{9D8B030D-6E8A-4147-A177-3AD203B41FA5}">
                      <a16:colId xmlns:a16="http://schemas.microsoft.com/office/drawing/2014/main" val="2283223573"/>
                    </a:ext>
                  </a:extLst>
                </a:gridCol>
                <a:gridCol w="1051290">
                  <a:extLst>
                    <a:ext uri="{9D8B030D-6E8A-4147-A177-3AD203B41FA5}">
                      <a16:colId xmlns:a16="http://schemas.microsoft.com/office/drawing/2014/main" val="3559325058"/>
                    </a:ext>
                  </a:extLst>
                </a:gridCol>
              </a:tblGrid>
              <a:tr h="243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사적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54018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연번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19077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종목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46407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명칭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82046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명칭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한자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74474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소재지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11425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시대명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82538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지정일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0442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0969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수량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면적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27290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10FC7B6B-C466-4D08-9F5C-51EABEE958BF}"/>
              </a:ext>
            </a:extLst>
          </p:cNvPr>
          <p:cNvSpPr txBox="1"/>
          <p:nvPr/>
        </p:nvSpPr>
        <p:spPr>
          <a:xfrm>
            <a:off x="1029910" y="2105445"/>
            <a:ext cx="2643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목조 문화재 데이터만 추출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명칭을 통한 </a:t>
            </a:r>
            <a:r>
              <a:rPr lang="ko-KR" altLang="en-US" sz="1600" dirty="0" smtClean="0"/>
              <a:t>위경도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/>
              <a:t>수량</a:t>
            </a:r>
            <a:r>
              <a:rPr lang="en-US" altLang="ko-KR" sz="1600" dirty="0"/>
              <a:t> / </a:t>
            </a:r>
            <a:r>
              <a:rPr lang="ko-KR" altLang="en-US" sz="1600" dirty="0"/>
              <a:t>면적을 통한 위험도</a:t>
            </a:r>
          </a:p>
          <a:p>
            <a:endParaRPr lang="en-US" altLang="ko-KR" sz="1600" dirty="0"/>
          </a:p>
        </p:txBody>
      </p:sp>
      <p:graphicFrame>
        <p:nvGraphicFramePr>
          <p:cNvPr id="40" name="표 11">
            <a:extLst>
              <a:ext uri="{FF2B5EF4-FFF2-40B4-BE49-F238E27FC236}">
                <a16:creationId xmlns:a16="http://schemas.microsoft.com/office/drawing/2014/main" id="{B422C732-A0CE-4907-93EC-4BB7D4FB5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160377"/>
              </p:ext>
            </p:extLst>
          </p:nvPr>
        </p:nvGraphicFramePr>
        <p:xfrm>
          <a:off x="3731147" y="4070469"/>
          <a:ext cx="2102580" cy="243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51290">
                  <a:extLst>
                    <a:ext uri="{9D8B030D-6E8A-4147-A177-3AD203B41FA5}">
                      <a16:colId xmlns:a16="http://schemas.microsoft.com/office/drawing/2014/main" val="2283223573"/>
                    </a:ext>
                  </a:extLst>
                </a:gridCol>
                <a:gridCol w="1051290">
                  <a:extLst>
                    <a:ext uri="{9D8B030D-6E8A-4147-A177-3AD203B41FA5}">
                      <a16:colId xmlns:a16="http://schemas.microsoft.com/office/drawing/2014/main" val="3559325058"/>
                    </a:ext>
                  </a:extLst>
                </a:gridCol>
              </a:tblGrid>
              <a:tr h="1941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국가민속문화재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540187"/>
                  </a:ext>
                </a:extLst>
              </a:tr>
              <a:tr h="1941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연번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190774"/>
                  </a:ext>
                </a:extLst>
              </a:tr>
              <a:tr h="1941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종목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464076"/>
                  </a:ext>
                </a:extLst>
              </a:tr>
              <a:tr h="1941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명칭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820469"/>
                  </a:ext>
                </a:extLst>
              </a:tr>
              <a:tr h="1941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명칭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한자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744745"/>
                  </a:ext>
                </a:extLst>
              </a:tr>
              <a:tr h="1941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소재지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114251"/>
                  </a:ext>
                </a:extLst>
              </a:tr>
              <a:tr h="1941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시대명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825385"/>
                  </a:ext>
                </a:extLst>
              </a:tr>
              <a:tr h="172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지정일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04422"/>
                  </a:ext>
                </a:extLst>
              </a:tr>
              <a:tr h="172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09695"/>
                  </a:ext>
                </a:extLst>
              </a:tr>
              <a:tr h="172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수량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면적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27290"/>
                  </a:ext>
                </a:extLst>
              </a:tr>
            </a:tbl>
          </a:graphicData>
        </a:graphic>
      </p:graphicFrame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197377B7-6467-4A61-BC0C-5BB59F125487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9365169" y="424365"/>
            <a:ext cx="1683866" cy="9080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F3830D88-068A-4BCA-82C3-67BD84DDAB77}"/>
              </a:ext>
            </a:extLst>
          </p:cNvPr>
          <p:cNvSpPr/>
          <p:nvPr/>
        </p:nvSpPr>
        <p:spPr>
          <a:xfrm>
            <a:off x="9301041" y="27795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F926CE6-22E7-4BD3-B67C-B2510A51DD59}"/>
              </a:ext>
            </a:extLst>
          </p:cNvPr>
          <p:cNvSpPr/>
          <p:nvPr/>
        </p:nvSpPr>
        <p:spPr>
          <a:xfrm>
            <a:off x="10194740" y="288396"/>
            <a:ext cx="322724" cy="31097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F808786-689A-4FF8-AFAF-1F6F161E7E92}"/>
              </a:ext>
            </a:extLst>
          </p:cNvPr>
          <p:cNvSpPr/>
          <p:nvPr/>
        </p:nvSpPr>
        <p:spPr>
          <a:xfrm>
            <a:off x="11049035" y="268875"/>
            <a:ext cx="322724" cy="3109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CAA0DCA-7356-4995-A6B3-53E51206E557}"/>
              </a:ext>
            </a:extLst>
          </p:cNvPr>
          <p:cNvSpPr txBox="1"/>
          <p:nvPr/>
        </p:nvSpPr>
        <p:spPr>
          <a:xfrm>
            <a:off x="9333727" y="278387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4C120CF-3B70-40E1-82A4-5206D6CAF983}"/>
              </a:ext>
            </a:extLst>
          </p:cNvPr>
          <p:cNvSpPr txBox="1"/>
          <p:nvPr/>
        </p:nvSpPr>
        <p:spPr>
          <a:xfrm>
            <a:off x="10227554" y="278170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C0A1A1-9D7C-4FDC-BD49-E99F0EA1EE48}"/>
              </a:ext>
            </a:extLst>
          </p:cNvPr>
          <p:cNvSpPr txBox="1"/>
          <p:nvPr/>
        </p:nvSpPr>
        <p:spPr>
          <a:xfrm>
            <a:off x="11078207" y="268875"/>
            <a:ext cx="200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43828"/>
      </p:ext>
    </p:extLst>
  </p:cSld>
  <p:clrMapOvr>
    <a:masterClrMapping/>
  </p:clrMapOvr>
  <p:transition spd="slow" advTm="1392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190505">
      <a:dk1>
        <a:sysClr val="windowText" lastClr="000000"/>
      </a:dk1>
      <a:lt1>
        <a:sysClr val="window" lastClr="FFFFFF"/>
      </a:lt1>
      <a:dk2>
        <a:srgbClr val="8496B0"/>
      </a:dk2>
      <a:lt2>
        <a:srgbClr val="E7E6E6"/>
      </a:lt2>
      <a:accent1>
        <a:srgbClr val="9CA1CC"/>
      </a:accent1>
      <a:accent2>
        <a:srgbClr val="DCB6C7"/>
      </a:accent2>
      <a:accent3>
        <a:srgbClr val="FF8687"/>
      </a:accent3>
      <a:accent4>
        <a:srgbClr val="FFC000"/>
      </a:accent4>
      <a:accent5>
        <a:srgbClr val="FEAC86"/>
      </a:accent5>
      <a:accent6>
        <a:srgbClr val="7A7C8E"/>
      </a:accent6>
      <a:hlink>
        <a:srgbClr val="3C3D46"/>
      </a:hlink>
      <a:folHlink>
        <a:srgbClr val="3C3D46"/>
      </a:folHlink>
    </a:clrScheme>
    <a:fontScheme name="Century Schoolbook">
      <a:majorFont>
        <a:latin typeface="Century Schoolbook"/>
        <a:ea typeface="나눔명조"/>
        <a:cs typeface=""/>
      </a:majorFont>
      <a:minorFont>
        <a:latin typeface="Century Schoolbook"/>
        <a:ea typeface="나눔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1490</Words>
  <Application>Microsoft Office PowerPoint</Application>
  <PresentationFormat>와이드스크린</PresentationFormat>
  <Paragraphs>410</Paragraphs>
  <Slides>27</Slides>
  <Notes>27</Notes>
  <HiddenSlides>0</HiddenSlides>
  <MMClips>27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Helvetica Neue</vt:lpstr>
      <vt:lpstr>나눔명조</vt:lpstr>
      <vt:lpstr>맑은 고딕</vt:lpstr>
      <vt:lpstr>Arial</vt:lpstr>
      <vt:lpstr>Century Schoolbook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Windows 사용자</cp:lastModifiedBy>
  <cp:revision>410</cp:revision>
  <dcterms:created xsi:type="dcterms:W3CDTF">2019-11-16T14:11:53Z</dcterms:created>
  <dcterms:modified xsi:type="dcterms:W3CDTF">2021-08-04T12:25:32Z</dcterms:modified>
</cp:coreProperties>
</file>